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6"/>
  </p:notesMasterIdLst>
  <p:handoutMasterIdLst>
    <p:handoutMasterId r:id="rId17"/>
  </p:handoutMasterIdLst>
  <p:sldIdLst>
    <p:sldId id="281" r:id="rId5"/>
    <p:sldId id="355" r:id="rId6"/>
    <p:sldId id="327" r:id="rId7"/>
    <p:sldId id="356" r:id="rId8"/>
    <p:sldId id="357" r:id="rId9"/>
    <p:sldId id="358" r:id="rId10"/>
    <p:sldId id="359" r:id="rId11"/>
    <p:sldId id="360" r:id="rId12"/>
    <p:sldId id="361" r:id="rId13"/>
    <p:sldId id="362" r:id="rId14"/>
    <p:sldId id="3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CAFAF-5CBF-4FF5-A7A5-016BF17D71C9}" type="doc">
      <dgm:prSet loTypeId="urn:microsoft.com/office/officeart/2005/8/layout/venn2" loCatId="relationship" qsTypeId="urn:microsoft.com/office/officeart/2005/8/quickstyle/simple1" qsCatId="simple" csTypeId="urn:microsoft.com/office/officeart/2005/8/colors/accent3_4" csCatId="accent3" phldr="1"/>
      <dgm:spPr/>
      <dgm:t>
        <a:bodyPr/>
        <a:lstStyle/>
        <a:p>
          <a:endParaRPr lang="es-CR"/>
        </a:p>
      </dgm:t>
    </dgm:pt>
    <dgm:pt modelId="{AF78EE51-1A31-44B6-BBD9-69280A028F61}">
      <dgm:prSet phldrT="[Text]"/>
      <dgm:spPr>
        <a:solidFill>
          <a:srgbClr val="368AC8"/>
        </a:solidFill>
      </dgm:spPr>
      <dgm:t>
        <a:bodyPr/>
        <a:lstStyle/>
        <a:p>
          <a:r>
            <a:rPr lang="es-CR" dirty="0"/>
            <a:t>Agentes Inteligentes</a:t>
          </a:r>
        </a:p>
      </dgm:t>
    </dgm:pt>
    <dgm:pt modelId="{74AE28BA-BFCD-457B-A493-1805C481D8B2}" type="parTrans" cxnId="{79520478-751D-4B60-AE39-C4B75A5D27D1}">
      <dgm:prSet/>
      <dgm:spPr/>
      <dgm:t>
        <a:bodyPr/>
        <a:lstStyle/>
        <a:p>
          <a:endParaRPr lang="es-CR"/>
        </a:p>
      </dgm:t>
    </dgm:pt>
    <dgm:pt modelId="{916DFA43-415F-402C-B70F-0822760D8181}" type="sibTrans" cxnId="{79520478-751D-4B60-AE39-C4B75A5D27D1}">
      <dgm:prSet/>
      <dgm:spPr/>
      <dgm:t>
        <a:bodyPr/>
        <a:lstStyle/>
        <a:p>
          <a:endParaRPr lang="es-CR"/>
        </a:p>
      </dgm:t>
    </dgm:pt>
    <dgm:pt modelId="{315BFC7D-8AEC-45C0-BAD2-EB3BF8EB60BD}">
      <dgm:prSet phldrT="[Text]" custT="1"/>
      <dgm:spPr>
        <a:solidFill>
          <a:srgbClr val="286692"/>
        </a:solidFill>
      </dgm:spPr>
      <dgm:t>
        <a:bodyPr/>
        <a:lstStyle/>
        <a:p>
          <a:r>
            <a:rPr lang="es-CR" sz="1800" dirty="0"/>
            <a:t>Deep </a:t>
          </a:r>
          <a:r>
            <a:rPr lang="es-CR" sz="1800" dirty="0" err="1"/>
            <a:t>Learning</a:t>
          </a:r>
          <a:br>
            <a:rPr lang="es-CR" sz="1800" dirty="0"/>
          </a:br>
          <a:r>
            <a:rPr lang="es-CR" sz="1200" dirty="0"/>
            <a:t>{2006}</a:t>
          </a:r>
          <a:endParaRPr lang="es-CR" sz="1800" dirty="0"/>
        </a:p>
      </dgm:t>
    </dgm:pt>
    <dgm:pt modelId="{12593901-F6A3-4E9A-AC68-A4F319C6F12F}" type="parTrans" cxnId="{3D8C9441-50E9-4AB1-A339-E31DA474DE7E}">
      <dgm:prSet/>
      <dgm:spPr/>
      <dgm:t>
        <a:bodyPr/>
        <a:lstStyle/>
        <a:p>
          <a:endParaRPr lang="es-CR"/>
        </a:p>
      </dgm:t>
    </dgm:pt>
    <dgm:pt modelId="{87AEB73A-DA01-4DB5-8CD1-4E976E5D0FFA}" type="sibTrans" cxnId="{3D8C9441-50E9-4AB1-A339-E31DA474DE7E}">
      <dgm:prSet/>
      <dgm:spPr/>
      <dgm:t>
        <a:bodyPr/>
        <a:lstStyle/>
        <a:p>
          <a:endParaRPr lang="es-CR"/>
        </a:p>
      </dgm:t>
    </dgm:pt>
    <dgm:pt modelId="{699535E5-53B5-4F84-9D19-4F0FF0EA4F3B}">
      <dgm:prSet phldrT="[Text]" custT="1"/>
      <dgm:spPr>
        <a:solidFill>
          <a:schemeClr val="bg1">
            <a:lumMod val="95000"/>
          </a:schemeClr>
        </a:solidFill>
      </dgm:spPr>
      <dgm:t>
        <a:bodyPr/>
        <a:lstStyle/>
        <a:p>
          <a:r>
            <a:rPr lang="es-CR" sz="2000" dirty="0">
              <a:solidFill>
                <a:schemeClr val="tx1">
                  <a:lumMod val="85000"/>
                  <a:lumOff val="15000"/>
                </a:schemeClr>
              </a:solidFill>
            </a:rPr>
            <a:t>Machine  </a:t>
          </a:r>
          <a:r>
            <a:rPr lang="es-CR" sz="2000" dirty="0" err="1">
              <a:solidFill>
                <a:schemeClr val="tx1">
                  <a:lumMod val="85000"/>
                  <a:lumOff val="15000"/>
                </a:schemeClr>
              </a:solidFill>
            </a:rPr>
            <a:t>Learning</a:t>
          </a:r>
          <a:endParaRPr lang="es-CR" sz="2000" dirty="0">
            <a:solidFill>
              <a:schemeClr val="tx1">
                <a:lumMod val="85000"/>
                <a:lumOff val="15000"/>
              </a:schemeClr>
            </a:solidFill>
          </a:endParaRPr>
        </a:p>
        <a:p>
          <a:r>
            <a:rPr lang="es-CR" sz="1200" dirty="0">
              <a:solidFill>
                <a:schemeClr val="tx1">
                  <a:lumMod val="85000"/>
                  <a:lumOff val="15000"/>
                </a:schemeClr>
              </a:solidFill>
            </a:rPr>
            <a:t>{1956}</a:t>
          </a:r>
        </a:p>
      </dgm:t>
    </dgm:pt>
    <dgm:pt modelId="{04BD4CBE-55D6-4AE2-B9DF-9F2BC7DE6B52}" type="parTrans" cxnId="{B516010C-5525-456F-8D10-95614462B391}">
      <dgm:prSet/>
      <dgm:spPr/>
      <dgm:t>
        <a:bodyPr/>
        <a:lstStyle/>
        <a:p>
          <a:endParaRPr lang="es-CR"/>
        </a:p>
      </dgm:t>
    </dgm:pt>
    <dgm:pt modelId="{149BD02D-7187-42FC-AAD2-7BC8E9FEFDA6}" type="sibTrans" cxnId="{B516010C-5525-456F-8D10-95614462B391}">
      <dgm:prSet/>
      <dgm:spPr/>
      <dgm:t>
        <a:bodyPr/>
        <a:lstStyle/>
        <a:p>
          <a:endParaRPr lang="es-CR"/>
        </a:p>
      </dgm:t>
    </dgm:pt>
    <dgm:pt modelId="{7B518946-7CBC-4933-BBBE-73008E0DFBF2}" type="pres">
      <dgm:prSet presAssocID="{5CCCAFAF-5CBF-4FF5-A7A5-016BF17D71C9}" presName="Name0" presStyleCnt="0">
        <dgm:presLayoutVars>
          <dgm:chMax val="7"/>
          <dgm:resizeHandles val="exact"/>
        </dgm:presLayoutVars>
      </dgm:prSet>
      <dgm:spPr/>
    </dgm:pt>
    <dgm:pt modelId="{3A22FD35-C3C3-4E68-8E42-352B751E8529}" type="pres">
      <dgm:prSet presAssocID="{5CCCAFAF-5CBF-4FF5-A7A5-016BF17D71C9}" presName="comp1" presStyleCnt="0"/>
      <dgm:spPr/>
    </dgm:pt>
    <dgm:pt modelId="{574E22EC-2B98-4C29-B4B2-700C38994350}" type="pres">
      <dgm:prSet presAssocID="{5CCCAFAF-5CBF-4FF5-A7A5-016BF17D71C9}" presName="circle1" presStyleLbl="node1" presStyleIdx="0" presStyleCnt="3"/>
      <dgm:spPr/>
    </dgm:pt>
    <dgm:pt modelId="{EC1B11BB-DD76-4DE9-93B0-4C18E17A7569}" type="pres">
      <dgm:prSet presAssocID="{5CCCAFAF-5CBF-4FF5-A7A5-016BF17D71C9}" presName="c1text" presStyleLbl="node1" presStyleIdx="0" presStyleCnt="3">
        <dgm:presLayoutVars>
          <dgm:bulletEnabled val="1"/>
        </dgm:presLayoutVars>
      </dgm:prSet>
      <dgm:spPr/>
    </dgm:pt>
    <dgm:pt modelId="{664F39A5-A040-4548-8258-5D5C7F0A0121}" type="pres">
      <dgm:prSet presAssocID="{5CCCAFAF-5CBF-4FF5-A7A5-016BF17D71C9}" presName="comp2" presStyleCnt="0"/>
      <dgm:spPr/>
    </dgm:pt>
    <dgm:pt modelId="{10CECD7E-ADC6-4451-8A9C-663337414B38}" type="pres">
      <dgm:prSet presAssocID="{5CCCAFAF-5CBF-4FF5-A7A5-016BF17D71C9}" presName="circle2" presStyleLbl="node1" presStyleIdx="1" presStyleCnt="3"/>
      <dgm:spPr/>
    </dgm:pt>
    <dgm:pt modelId="{5BE35768-251F-49D1-AAD2-DA7E8A969AFD}" type="pres">
      <dgm:prSet presAssocID="{5CCCAFAF-5CBF-4FF5-A7A5-016BF17D71C9}" presName="c2text" presStyleLbl="node1" presStyleIdx="1" presStyleCnt="3">
        <dgm:presLayoutVars>
          <dgm:bulletEnabled val="1"/>
        </dgm:presLayoutVars>
      </dgm:prSet>
      <dgm:spPr/>
    </dgm:pt>
    <dgm:pt modelId="{28ED3EFE-5F1C-484F-A1C9-F61B93F5D084}" type="pres">
      <dgm:prSet presAssocID="{5CCCAFAF-5CBF-4FF5-A7A5-016BF17D71C9}" presName="comp3" presStyleCnt="0"/>
      <dgm:spPr/>
    </dgm:pt>
    <dgm:pt modelId="{10D1438E-51DF-4892-8335-8BF8870A5D0D}" type="pres">
      <dgm:prSet presAssocID="{5CCCAFAF-5CBF-4FF5-A7A5-016BF17D71C9}" presName="circle3" presStyleLbl="node1" presStyleIdx="2" presStyleCnt="3"/>
      <dgm:spPr/>
    </dgm:pt>
    <dgm:pt modelId="{84BA2783-E3B6-4CE9-A2FC-F7AF0B2AFBE4}" type="pres">
      <dgm:prSet presAssocID="{5CCCAFAF-5CBF-4FF5-A7A5-016BF17D71C9}" presName="c3text" presStyleLbl="node1" presStyleIdx="2" presStyleCnt="3">
        <dgm:presLayoutVars>
          <dgm:bulletEnabled val="1"/>
        </dgm:presLayoutVars>
      </dgm:prSet>
      <dgm:spPr/>
    </dgm:pt>
  </dgm:ptLst>
  <dgm:cxnLst>
    <dgm:cxn modelId="{CD6EB202-35A7-450B-8B50-FA641FE23E71}" type="presOf" srcId="{699535E5-53B5-4F84-9D19-4F0FF0EA4F3B}" destId="{84BA2783-E3B6-4CE9-A2FC-F7AF0B2AFBE4}" srcOrd="1" destOrd="0" presId="urn:microsoft.com/office/officeart/2005/8/layout/venn2"/>
    <dgm:cxn modelId="{B516010C-5525-456F-8D10-95614462B391}" srcId="{5CCCAFAF-5CBF-4FF5-A7A5-016BF17D71C9}" destId="{699535E5-53B5-4F84-9D19-4F0FF0EA4F3B}" srcOrd="2" destOrd="0" parTransId="{04BD4CBE-55D6-4AE2-B9DF-9F2BC7DE6B52}" sibTransId="{149BD02D-7187-42FC-AAD2-7BC8E9FEFDA6}"/>
    <dgm:cxn modelId="{99FE4C38-F46A-4E7B-B8B2-DBEE34AA6AC2}" type="presOf" srcId="{699535E5-53B5-4F84-9D19-4F0FF0EA4F3B}" destId="{10D1438E-51DF-4892-8335-8BF8870A5D0D}" srcOrd="0" destOrd="0" presId="urn:microsoft.com/office/officeart/2005/8/layout/venn2"/>
    <dgm:cxn modelId="{3D8C9441-50E9-4AB1-A339-E31DA474DE7E}" srcId="{5CCCAFAF-5CBF-4FF5-A7A5-016BF17D71C9}" destId="{315BFC7D-8AEC-45C0-BAD2-EB3BF8EB60BD}" srcOrd="1" destOrd="0" parTransId="{12593901-F6A3-4E9A-AC68-A4F319C6F12F}" sibTransId="{87AEB73A-DA01-4DB5-8CD1-4E976E5D0FFA}"/>
    <dgm:cxn modelId="{D4E54E55-5BDE-40B7-8FA2-0F274EFA9786}" type="presOf" srcId="{5CCCAFAF-5CBF-4FF5-A7A5-016BF17D71C9}" destId="{7B518946-7CBC-4933-BBBE-73008E0DFBF2}" srcOrd="0" destOrd="0" presId="urn:microsoft.com/office/officeart/2005/8/layout/venn2"/>
    <dgm:cxn modelId="{FBE5F556-EA08-4EBF-9E95-5CBEE3EFF451}" type="presOf" srcId="{AF78EE51-1A31-44B6-BBD9-69280A028F61}" destId="{EC1B11BB-DD76-4DE9-93B0-4C18E17A7569}" srcOrd="1" destOrd="0" presId="urn:microsoft.com/office/officeart/2005/8/layout/venn2"/>
    <dgm:cxn modelId="{79520478-751D-4B60-AE39-C4B75A5D27D1}" srcId="{5CCCAFAF-5CBF-4FF5-A7A5-016BF17D71C9}" destId="{AF78EE51-1A31-44B6-BBD9-69280A028F61}" srcOrd="0" destOrd="0" parTransId="{74AE28BA-BFCD-457B-A493-1805C481D8B2}" sibTransId="{916DFA43-415F-402C-B70F-0822760D8181}"/>
    <dgm:cxn modelId="{5C4E69CB-C198-4753-94CA-87DE6E4E885B}" type="presOf" srcId="{315BFC7D-8AEC-45C0-BAD2-EB3BF8EB60BD}" destId="{10CECD7E-ADC6-4451-8A9C-663337414B38}" srcOrd="0" destOrd="0" presId="urn:microsoft.com/office/officeart/2005/8/layout/venn2"/>
    <dgm:cxn modelId="{8B4750E2-D0BF-4DA1-88A8-8B1085A3A63A}" type="presOf" srcId="{AF78EE51-1A31-44B6-BBD9-69280A028F61}" destId="{574E22EC-2B98-4C29-B4B2-700C38994350}" srcOrd="0" destOrd="0" presId="urn:microsoft.com/office/officeart/2005/8/layout/venn2"/>
    <dgm:cxn modelId="{FD8D39FF-B73E-4EF5-AAA4-C5851B4B6CAD}" type="presOf" srcId="{315BFC7D-8AEC-45C0-BAD2-EB3BF8EB60BD}" destId="{5BE35768-251F-49D1-AAD2-DA7E8A969AFD}" srcOrd="1" destOrd="0" presId="urn:microsoft.com/office/officeart/2005/8/layout/venn2"/>
    <dgm:cxn modelId="{C82D2DBA-CA04-4B23-AD20-ECBE4F1F4A86}" type="presParOf" srcId="{7B518946-7CBC-4933-BBBE-73008E0DFBF2}" destId="{3A22FD35-C3C3-4E68-8E42-352B751E8529}" srcOrd="0" destOrd="0" presId="urn:microsoft.com/office/officeart/2005/8/layout/venn2"/>
    <dgm:cxn modelId="{D0BDA105-1167-4022-9A67-3CD864C6DED8}" type="presParOf" srcId="{3A22FD35-C3C3-4E68-8E42-352B751E8529}" destId="{574E22EC-2B98-4C29-B4B2-700C38994350}" srcOrd="0" destOrd="0" presId="urn:microsoft.com/office/officeart/2005/8/layout/venn2"/>
    <dgm:cxn modelId="{3AC07789-11E6-4DFF-B973-1269389DCCED}" type="presParOf" srcId="{3A22FD35-C3C3-4E68-8E42-352B751E8529}" destId="{EC1B11BB-DD76-4DE9-93B0-4C18E17A7569}" srcOrd="1" destOrd="0" presId="urn:microsoft.com/office/officeart/2005/8/layout/venn2"/>
    <dgm:cxn modelId="{77703476-59AF-4C3B-8F4E-84F45B33B5DA}" type="presParOf" srcId="{7B518946-7CBC-4933-BBBE-73008E0DFBF2}" destId="{664F39A5-A040-4548-8258-5D5C7F0A0121}" srcOrd="1" destOrd="0" presId="urn:microsoft.com/office/officeart/2005/8/layout/venn2"/>
    <dgm:cxn modelId="{9DD8897D-8ABE-49EB-A570-5ECACC00874A}" type="presParOf" srcId="{664F39A5-A040-4548-8258-5D5C7F0A0121}" destId="{10CECD7E-ADC6-4451-8A9C-663337414B38}" srcOrd="0" destOrd="0" presId="urn:microsoft.com/office/officeart/2005/8/layout/venn2"/>
    <dgm:cxn modelId="{87ED8A87-DF04-47AB-A13C-DA3232033A88}" type="presParOf" srcId="{664F39A5-A040-4548-8258-5D5C7F0A0121}" destId="{5BE35768-251F-49D1-AAD2-DA7E8A969AFD}" srcOrd="1" destOrd="0" presId="urn:microsoft.com/office/officeart/2005/8/layout/venn2"/>
    <dgm:cxn modelId="{A02883F9-6AB8-41AF-91ED-1A9414254D40}" type="presParOf" srcId="{7B518946-7CBC-4933-BBBE-73008E0DFBF2}" destId="{28ED3EFE-5F1C-484F-A1C9-F61B93F5D084}" srcOrd="2" destOrd="0" presId="urn:microsoft.com/office/officeart/2005/8/layout/venn2"/>
    <dgm:cxn modelId="{D1AE2F08-A294-415F-9F77-EB2EAA458F77}" type="presParOf" srcId="{28ED3EFE-5F1C-484F-A1C9-F61B93F5D084}" destId="{10D1438E-51DF-4892-8335-8BF8870A5D0D}" srcOrd="0" destOrd="0" presId="urn:microsoft.com/office/officeart/2005/8/layout/venn2"/>
    <dgm:cxn modelId="{5116410A-C131-4AB5-AD31-EF446C1CDA2F}" type="presParOf" srcId="{28ED3EFE-5F1C-484F-A1C9-F61B93F5D084}" destId="{84BA2783-E3B6-4CE9-A2FC-F7AF0B2AFBE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E22EC-2B98-4C29-B4B2-700C38994350}">
      <dsp:nvSpPr>
        <dsp:cNvPr id="0" name=""/>
        <dsp:cNvSpPr/>
      </dsp:nvSpPr>
      <dsp:spPr>
        <a:xfrm>
          <a:off x="1354666" y="0"/>
          <a:ext cx="5418667" cy="5418667"/>
        </a:xfrm>
        <a:prstGeom prst="ellipse">
          <a:avLst/>
        </a:prstGeom>
        <a:solidFill>
          <a:srgbClr val="36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CR" sz="1900" kern="1200" dirty="0"/>
            <a:t>Agentes Inteligentes</a:t>
          </a:r>
        </a:p>
      </dsp:txBody>
      <dsp:txXfrm>
        <a:off x="3117087" y="270933"/>
        <a:ext cx="1893824" cy="812800"/>
      </dsp:txXfrm>
    </dsp:sp>
    <dsp:sp modelId="{10CECD7E-ADC6-4451-8A9C-663337414B38}">
      <dsp:nvSpPr>
        <dsp:cNvPr id="0" name=""/>
        <dsp:cNvSpPr/>
      </dsp:nvSpPr>
      <dsp:spPr>
        <a:xfrm>
          <a:off x="2031999" y="1354666"/>
          <a:ext cx="4064000" cy="4064000"/>
        </a:xfrm>
        <a:prstGeom prst="ellipse">
          <a:avLst/>
        </a:prstGeom>
        <a:solidFill>
          <a:srgbClr val="28669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CR" sz="1800" kern="1200" dirty="0"/>
            <a:t>Deep </a:t>
          </a:r>
          <a:r>
            <a:rPr lang="es-CR" sz="1800" kern="1200" dirty="0" err="1"/>
            <a:t>Learning</a:t>
          </a:r>
          <a:br>
            <a:rPr lang="es-CR" sz="1800" kern="1200" dirty="0"/>
          </a:br>
          <a:r>
            <a:rPr lang="es-CR" sz="1200" kern="1200" dirty="0"/>
            <a:t>{2006}</a:t>
          </a:r>
          <a:endParaRPr lang="es-CR" sz="1800" kern="1200" dirty="0"/>
        </a:p>
      </dsp:txBody>
      <dsp:txXfrm>
        <a:off x="3117087" y="1608666"/>
        <a:ext cx="1893824" cy="762000"/>
      </dsp:txXfrm>
    </dsp:sp>
    <dsp:sp modelId="{10D1438E-51DF-4892-8335-8BF8870A5D0D}">
      <dsp:nvSpPr>
        <dsp:cNvPr id="0" name=""/>
        <dsp:cNvSpPr/>
      </dsp:nvSpPr>
      <dsp:spPr>
        <a:xfrm>
          <a:off x="2709333" y="2709333"/>
          <a:ext cx="2709333" cy="2709333"/>
        </a:xfrm>
        <a:prstGeom prst="ellipse">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CR" sz="2000" kern="1200" dirty="0">
              <a:solidFill>
                <a:schemeClr val="tx1">
                  <a:lumMod val="85000"/>
                  <a:lumOff val="15000"/>
                </a:schemeClr>
              </a:solidFill>
            </a:rPr>
            <a:t>Machine  </a:t>
          </a:r>
          <a:r>
            <a:rPr lang="es-CR" sz="2000" kern="1200" dirty="0" err="1">
              <a:solidFill>
                <a:schemeClr val="tx1">
                  <a:lumMod val="85000"/>
                  <a:lumOff val="15000"/>
                </a:schemeClr>
              </a:solidFill>
            </a:rPr>
            <a:t>Learning</a:t>
          </a:r>
          <a:endParaRPr lang="es-CR" sz="2000" kern="1200" dirty="0">
            <a:solidFill>
              <a:schemeClr val="tx1">
                <a:lumMod val="85000"/>
                <a:lumOff val="15000"/>
              </a:schemeClr>
            </a:solidFill>
          </a:endParaRPr>
        </a:p>
        <a:p>
          <a:pPr marL="0" lvl="0" indent="0" algn="ctr" defTabSz="889000">
            <a:lnSpc>
              <a:spcPct val="90000"/>
            </a:lnSpc>
            <a:spcBef>
              <a:spcPct val="0"/>
            </a:spcBef>
            <a:spcAft>
              <a:spcPct val="35000"/>
            </a:spcAft>
            <a:buNone/>
          </a:pPr>
          <a:r>
            <a:rPr lang="es-CR" sz="1200" kern="1200" dirty="0">
              <a:solidFill>
                <a:schemeClr val="tx1">
                  <a:lumMod val="85000"/>
                  <a:lumOff val="15000"/>
                </a:schemeClr>
              </a:solidFill>
            </a:rPr>
            <a:t>{1956}</a:t>
          </a:r>
        </a:p>
      </dsp:txBody>
      <dsp:txXfrm>
        <a:off x="3106105" y="3386666"/>
        <a:ext cx="1915788"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6/29/2021</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6/29/2021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rzamoramora/AI01-MachineLearning" TargetMode="External"/><Relationship Id="rId2" Type="http://schemas.openxmlformats.org/officeDocument/2006/relationships/hyperlink" Target="https://github.com/drzamoramora/EX2O-Webinar-Junio2021" TargetMode="External"/><Relationship Id="rId1" Type="http://schemas.openxmlformats.org/officeDocument/2006/relationships/slideLayout" Target="../slideLayouts/slideLayout5.xml"/><Relationship Id="rId5" Type="http://schemas.openxmlformats.org/officeDocument/2006/relationships/hyperlink" Target="https://github.com/drzamoramora/AI03-MachineLearningAplicado" TargetMode="External"/><Relationship Id="rId4" Type="http://schemas.openxmlformats.org/officeDocument/2006/relationships/hyperlink" Target="https://github.com/drzamoramora/AI02-DeepLearn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s-CR" dirty="0"/>
              <a:t>Recomendación de Productos</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p:txBody>
          <a:bodyPr/>
          <a:lstStyle/>
          <a:p>
            <a:r>
              <a:rPr lang="es-CR" dirty="0"/>
              <a:t>Una Introducción Aplicada a ML</a:t>
            </a:r>
          </a:p>
        </p:txBody>
      </p:sp>
      <p:sp>
        <p:nvSpPr>
          <p:cNvPr id="5" name="TextBox 4">
            <a:extLst>
              <a:ext uri="{FF2B5EF4-FFF2-40B4-BE49-F238E27FC236}">
                <a16:creationId xmlns:a16="http://schemas.microsoft.com/office/drawing/2014/main" id="{1246C5B2-3560-4D1C-8F9B-519BD9755994}"/>
              </a:ext>
            </a:extLst>
          </p:cNvPr>
          <p:cNvSpPr txBox="1"/>
          <p:nvPr/>
        </p:nvSpPr>
        <p:spPr>
          <a:xfrm>
            <a:off x="3980450" y="5251886"/>
            <a:ext cx="4228052" cy="553998"/>
          </a:xfrm>
          <a:prstGeom prst="rect">
            <a:avLst/>
          </a:prstGeom>
          <a:noFill/>
        </p:spPr>
        <p:txBody>
          <a:bodyPr wrap="square" rtlCol="0">
            <a:spAutoFit/>
          </a:bodyPr>
          <a:lstStyle/>
          <a:p>
            <a:pPr algn="ctr"/>
            <a:r>
              <a:rPr lang="es-CR" dirty="0"/>
              <a:t>Dr. Juan Zamora-Mora</a:t>
            </a:r>
          </a:p>
          <a:p>
            <a:pPr algn="ctr"/>
            <a:r>
              <a:rPr lang="es-CR" sz="1200" dirty="0"/>
              <a:t>juan@doczamora.com</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Rectangle 74">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E6B94-A3C7-4F12-B230-15BD9AF1C92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b="1" dirty="0"/>
              <a:t>Demo</a:t>
            </a:r>
            <a:r>
              <a:rPr lang="en-US" sz="3700" dirty="0"/>
              <a:t>: </a:t>
            </a:r>
            <a:r>
              <a:rPr lang="en-US" sz="3700" dirty="0" err="1"/>
              <a:t>Recomendación</a:t>
            </a:r>
            <a:r>
              <a:rPr lang="en-US" sz="3700" dirty="0"/>
              <a:t> de </a:t>
            </a:r>
            <a:r>
              <a:rPr lang="en-US" sz="3700" dirty="0" err="1"/>
              <a:t>Cereales</a:t>
            </a:r>
            <a:endParaRPr lang="en-US" sz="3700" dirty="0"/>
          </a:p>
        </p:txBody>
      </p:sp>
      <p:sp>
        <p:nvSpPr>
          <p:cNvPr id="77"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CFA869F-5122-4DB9-9719-BEA06A647FE9}"/>
              </a:ext>
            </a:extLst>
          </p:cNvPr>
          <p:cNvSpPr>
            <a:spLocks noGrp="1"/>
          </p:cNvSpPr>
          <p:nvPr>
            <p:ph type="dt" sz="half" idx="10"/>
          </p:nvPr>
        </p:nvSpPr>
        <p:spPr>
          <a:xfrm>
            <a:off x="477981" y="6356350"/>
            <a:ext cx="1267692" cy="365125"/>
          </a:xfrm>
        </p:spPr>
        <p:txBody>
          <a:bodyPr vert="horz" lIns="91440" tIns="45720" rIns="91440" bIns="45720" rtlCol="0" anchor="ctr">
            <a:normAutofit/>
          </a:bodyPr>
          <a:lstStyle/>
          <a:p>
            <a:pPr>
              <a:spcAft>
                <a:spcPts val="600"/>
              </a:spcAft>
            </a:pPr>
            <a:r>
              <a:rPr lang="en-US"/>
              <a:t>9/4/20XX</a:t>
            </a:r>
          </a:p>
        </p:txBody>
      </p:sp>
      <p:sp>
        <p:nvSpPr>
          <p:cNvPr id="5" name="Footer Placeholder 4">
            <a:extLst>
              <a:ext uri="{FF2B5EF4-FFF2-40B4-BE49-F238E27FC236}">
                <a16:creationId xmlns:a16="http://schemas.microsoft.com/office/drawing/2014/main" id="{BA3C521F-C740-4B82-8AE5-CBC7C121525E}"/>
              </a:ext>
            </a:extLst>
          </p:cNvPr>
          <p:cNvSpPr>
            <a:spLocks noGrp="1"/>
          </p:cNvSpPr>
          <p:nvPr>
            <p:ph type="ftr" sz="quarter" idx="11"/>
          </p:nvPr>
        </p:nvSpPr>
        <p:spPr>
          <a:xfrm>
            <a:off x="1906385" y="6356350"/>
            <a:ext cx="2594954" cy="365125"/>
          </a:xfrm>
        </p:spPr>
        <p:txBody>
          <a:bodyPr vert="horz" lIns="91440" tIns="45720" rIns="91440" bIns="45720" rtlCol="0" anchor="ctr">
            <a:normAutofit/>
          </a:bodyPr>
          <a:lstStyle/>
          <a:p>
            <a:pPr algn="r">
              <a:spcAft>
                <a:spcPts val="600"/>
              </a:spcAft>
            </a:pPr>
            <a:r>
              <a:rPr lang="en-US" kern="1200">
                <a:solidFill>
                  <a:schemeClr val="tx2">
                    <a:lumMod val="50000"/>
                    <a:lumOff val="50000"/>
                  </a:schemeClr>
                </a:solidFill>
                <a:latin typeface="+mn-lt"/>
                <a:ea typeface="+mn-ea"/>
                <a:cs typeface="+mn-cs"/>
              </a:rPr>
              <a:t>Presentation Title</a:t>
            </a:r>
          </a:p>
        </p:txBody>
      </p:sp>
      <p:pic>
        <p:nvPicPr>
          <p:cNvPr id="3074" name="Picture 2" descr="Kellogg&amp;#39;s, Breakfast Cereal, Single-Serve Boxes, Variety Pack (48 Count) -  Walmart.com - Walmart.com">
            <a:extLst>
              <a:ext uri="{FF2B5EF4-FFF2-40B4-BE49-F238E27FC236}">
                <a16:creationId xmlns:a16="http://schemas.microsoft.com/office/drawing/2014/main" id="{86549F9C-52A6-4333-BF12-5D76078832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9" r="1" b="4349"/>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088C523-AD13-4EED-B038-7050B104D37D}"/>
              </a:ext>
            </a:extLst>
          </p:cNvPr>
          <p:cNvSpPr>
            <a:spLocks noGrp="1"/>
          </p:cNvSpPr>
          <p:nvPr>
            <p:ph type="sldNum" sz="quarter" idx="12"/>
          </p:nvPr>
        </p:nvSpPr>
        <p:spPr>
          <a:xfrm>
            <a:off x="9830907" y="6356350"/>
            <a:ext cx="1883111" cy="365125"/>
          </a:xfrm>
        </p:spPr>
        <p:txBody>
          <a:bodyPr vert="horz" lIns="91440" tIns="45720" rIns="91440" bIns="45720" rtlCol="0" anchor="ctr">
            <a:normAutofit/>
          </a:bodyPr>
          <a:lstStyle/>
          <a:p>
            <a:pPr>
              <a:spcAft>
                <a:spcPts val="600"/>
              </a:spcAft>
            </a:pPr>
            <a:fld id="{A65A5C87-DF58-40C8-B092-1DE63DB4547E}"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68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0540-C5B1-4D22-AC23-6BDFDCC636A2}"/>
              </a:ext>
            </a:extLst>
          </p:cNvPr>
          <p:cNvSpPr>
            <a:spLocks noGrp="1"/>
          </p:cNvSpPr>
          <p:nvPr>
            <p:ph type="title"/>
          </p:nvPr>
        </p:nvSpPr>
        <p:spPr/>
        <p:txBody>
          <a:bodyPr/>
          <a:lstStyle/>
          <a:p>
            <a:r>
              <a:rPr lang="es-CR" dirty="0"/>
              <a:t>Links: https://github.com/drzamoramora</a:t>
            </a:r>
          </a:p>
        </p:txBody>
      </p:sp>
      <p:sp>
        <p:nvSpPr>
          <p:cNvPr id="3" name="Content Placeholder 2">
            <a:extLst>
              <a:ext uri="{FF2B5EF4-FFF2-40B4-BE49-F238E27FC236}">
                <a16:creationId xmlns:a16="http://schemas.microsoft.com/office/drawing/2014/main" id="{5702BB3D-4C2C-48F8-8EB9-0411B74FAB92}"/>
              </a:ext>
            </a:extLst>
          </p:cNvPr>
          <p:cNvSpPr>
            <a:spLocks noGrp="1"/>
          </p:cNvSpPr>
          <p:nvPr>
            <p:ph idx="1"/>
          </p:nvPr>
        </p:nvSpPr>
        <p:spPr/>
        <p:txBody>
          <a:bodyPr>
            <a:normAutofit fontScale="92500" lnSpcReduction="10000"/>
          </a:bodyPr>
          <a:lstStyle/>
          <a:p>
            <a:r>
              <a:rPr lang="es-CR" dirty="0"/>
              <a:t>EX2O:</a:t>
            </a:r>
          </a:p>
          <a:p>
            <a:pPr lvl="1"/>
            <a:r>
              <a:rPr lang="es-CR" dirty="0">
                <a:hlinkClick r:id="rId2"/>
              </a:rPr>
              <a:t>https://github.com/drzamoramora/EX2O-Webinar-Junio2021</a:t>
            </a:r>
            <a:r>
              <a:rPr lang="es-CR" dirty="0"/>
              <a:t> </a:t>
            </a:r>
          </a:p>
          <a:p>
            <a:r>
              <a:rPr lang="es-CR" dirty="0"/>
              <a:t>Algoritmos Básicos de ML:</a:t>
            </a:r>
          </a:p>
          <a:p>
            <a:pPr lvl="1"/>
            <a:r>
              <a:rPr lang="es-CR" dirty="0">
                <a:hlinkClick r:id="rId3"/>
              </a:rPr>
              <a:t>https://github.com/drzamoramora/AI01-MachineLearning</a:t>
            </a:r>
            <a:endParaRPr lang="es-CR" dirty="0"/>
          </a:p>
          <a:p>
            <a:r>
              <a:rPr lang="es-CR" dirty="0"/>
              <a:t>Algoritmos Deep </a:t>
            </a:r>
            <a:r>
              <a:rPr lang="es-CR" dirty="0" err="1"/>
              <a:t>Learning</a:t>
            </a:r>
            <a:r>
              <a:rPr lang="es-CR" dirty="0"/>
              <a:t>:</a:t>
            </a:r>
          </a:p>
          <a:p>
            <a:pPr lvl="1"/>
            <a:r>
              <a:rPr lang="es-CR" dirty="0">
                <a:hlinkClick r:id="rId4"/>
              </a:rPr>
              <a:t>https://github.com/drzamoramora/AI02-DeepLearning</a:t>
            </a:r>
            <a:r>
              <a:rPr lang="es-CR" dirty="0"/>
              <a:t> </a:t>
            </a:r>
          </a:p>
          <a:p>
            <a:r>
              <a:rPr lang="es-CR" dirty="0" err="1"/>
              <a:t>Reinforcement</a:t>
            </a:r>
            <a:r>
              <a:rPr lang="es-CR" dirty="0"/>
              <a:t> </a:t>
            </a:r>
            <a:r>
              <a:rPr lang="es-CR" dirty="0" err="1"/>
              <a:t>Learning</a:t>
            </a:r>
            <a:r>
              <a:rPr lang="es-CR" dirty="0"/>
              <a:t> y Generativos:</a:t>
            </a:r>
          </a:p>
          <a:p>
            <a:pPr lvl="1"/>
            <a:r>
              <a:rPr lang="es-CR" dirty="0">
                <a:hlinkClick r:id="rId5"/>
              </a:rPr>
              <a:t>https://github.com/drzamoramora/AI03-MachineLearningAplicado</a:t>
            </a:r>
            <a:r>
              <a:rPr lang="es-CR" dirty="0"/>
              <a:t> </a:t>
            </a:r>
          </a:p>
        </p:txBody>
      </p:sp>
      <p:sp>
        <p:nvSpPr>
          <p:cNvPr id="4" name="Date Placeholder 3">
            <a:extLst>
              <a:ext uri="{FF2B5EF4-FFF2-40B4-BE49-F238E27FC236}">
                <a16:creationId xmlns:a16="http://schemas.microsoft.com/office/drawing/2014/main" id="{632D3C69-5AEA-4436-8370-5651D3F69EE7}"/>
              </a:ext>
            </a:extLst>
          </p:cNvPr>
          <p:cNvSpPr>
            <a:spLocks noGrp="1"/>
          </p:cNvSpPr>
          <p:nvPr>
            <p:ph type="dt" sz="half" idx="10"/>
          </p:nvPr>
        </p:nvSpPr>
        <p:spPr/>
        <p:txBody>
          <a:bodyPr/>
          <a:lstStyle/>
          <a:p>
            <a:r>
              <a:rPr lang="en-US"/>
              <a:t>9/4/20XX</a:t>
            </a:r>
            <a:endParaRPr lang="en-US" dirty="0"/>
          </a:p>
        </p:txBody>
      </p:sp>
      <p:sp>
        <p:nvSpPr>
          <p:cNvPr id="5" name="Footer Placeholder 4">
            <a:extLst>
              <a:ext uri="{FF2B5EF4-FFF2-40B4-BE49-F238E27FC236}">
                <a16:creationId xmlns:a16="http://schemas.microsoft.com/office/drawing/2014/main" id="{2A6BD2A5-5655-4941-A543-B6F296601E1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F44928C-C70E-42BB-AEB9-F69FF175CEE3}"/>
              </a:ext>
            </a:extLst>
          </p:cNvPr>
          <p:cNvSpPr>
            <a:spLocks noGrp="1"/>
          </p:cNvSpPr>
          <p:nvPr>
            <p:ph type="sldNum" sz="quarter" idx="12"/>
          </p:nvPr>
        </p:nvSpPr>
        <p:spPr/>
        <p:txBody>
          <a:bodyPr/>
          <a:lstStyle/>
          <a:p>
            <a:fld id="{A65A5C87-DF58-40C8-B092-1DE63DB4547E}" type="slidenum">
              <a:rPr lang="en-US" smtClean="0"/>
              <a:t>11</a:t>
            </a:fld>
            <a:endParaRPr lang="en-US" dirty="0"/>
          </a:p>
        </p:txBody>
      </p:sp>
    </p:spTree>
    <p:extLst>
      <p:ext uri="{BB962C8B-B14F-4D97-AF65-F5344CB8AC3E}">
        <p14:creationId xmlns:p14="http://schemas.microsoft.com/office/powerpoint/2010/main" val="226843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lstStyle/>
          <a:p>
            <a:pPr marL="0" indent="0">
              <a:lnSpc>
                <a:spcPct val="110000"/>
              </a:lnSpc>
              <a:buNone/>
            </a:pPr>
            <a:r>
              <a:rPr lang="es-CR" dirty="0"/>
              <a:t>¿</a:t>
            </a:r>
            <a:r>
              <a:rPr lang="es-CR" sz="1800" dirty="0"/>
              <a:t>Que es Machine </a:t>
            </a:r>
            <a:r>
              <a:rPr lang="es-CR" sz="1800" dirty="0" err="1"/>
              <a:t>Learning</a:t>
            </a:r>
            <a:r>
              <a:rPr lang="es-CR" sz="1800" dirty="0"/>
              <a:t>?</a:t>
            </a:r>
          </a:p>
          <a:p>
            <a:pPr marL="0" indent="0"/>
            <a:r>
              <a:rPr lang="es-CR" sz="1800" dirty="0"/>
              <a:t>Algoritmo K-NN (supervisado)</a:t>
            </a:r>
          </a:p>
          <a:p>
            <a:pPr marL="0" indent="0"/>
            <a:r>
              <a:rPr lang="es-CR" sz="1800" dirty="0"/>
              <a:t>Algoritmo K-MEANS (no - supervisado)</a:t>
            </a:r>
          </a:p>
          <a:p>
            <a:pPr marL="0" indent="0">
              <a:lnSpc>
                <a:spcPct val="110000"/>
              </a:lnSpc>
              <a:buNone/>
            </a:pPr>
            <a:r>
              <a:rPr lang="es-CR" sz="1800" dirty="0"/>
              <a:t>Algoritmo PCA (no - supervisado)</a:t>
            </a:r>
          </a:p>
          <a:p>
            <a:pPr marL="0" indent="0"/>
            <a:r>
              <a:rPr lang="es-CR" sz="1800" dirty="0"/>
              <a:t>Recomendación de Cereales (Código Python)</a:t>
            </a:r>
          </a:p>
          <a:p>
            <a:pPr marL="0" indent="0"/>
            <a:r>
              <a:rPr lang="es-CR" dirty="0"/>
              <a:t>Preguntas &amp; Comentarios</a:t>
            </a:r>
            <a:endParaRPr lang="es-CR" sz="1800" dirty="0"/>
          </a:p>
          <a:p>
            <a:pPr marL="0" indent="0">
              <a:lnSpc>
                <a:spcPct val="110000"/>
              </a:lnSpc>
              <a:buNone/>
            </a:pPr>
            <a:endParaRPr lang="es-CR" sz="1800" dirty="0"/>
          </a:p>
          <a:p>
            <a:endParaRPr lang="es-CR"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E6FB-3136-4F19-A5C9-481D5784F18D}"/>
              </a:ext>
            </a:extLst>
          </p:cNvPr>
          <p:cNvSpPr>
            <a:spLocks noGrp="1"/>
          </p:cNvSpPr>
          <p:nvPr>
            <p:ph type="title"/>
          </p:nvPr>
        </p:nvSpPr>
        <p:spPr/>
        <p:txBody>
          <a:bodyPr/>
          <a:lstStyle/>
          <a:p>
            <a:r>
              <a:rPr lang="es-CR" dirty="0"/>
              <a:t>¿Que es machine </a:t>
            </a:r>
            <a:r>
              <a:rPr lang="es-CR" dirty="0" err="1"/>
              <a:t>learning</a:t>
            </a:r>
            <a:r>
              <a:rPr lang="es-CR" dirty="0"/>
              <a:t>?</a:t>
            </a:r>
          </a:p>
        </p:txBody>
      </p:sp>
      <p:sp>
        <p:nvSpPr>
          <p:cNvPr id="3" name="Content Placeholder 2">
            <a:extLst>
              <a:ext uri="{FF2B5EF4-FFF2-40B4-BE49-F238E27FC236}">
                <a16:creationId xmlns:a16="http://schemas.microsoft.com/office/drawing/2014/main" id="{7314C1D7-7A47-4512-B7DE-D4C66299B706}"/>
              </a:ext>
            </a:extLst>
          </p:cNvPr>
          <p:cNvSpPr>
            <a:spLocks noGrp="1"/>
          </p:cNvSpPr>
          <p:nvPr>
            <p:ph idx="1"/>
          </p:nvPr>
        </p:nvSpPr>
        <p:spPr/>
        <p:txBody>
          <a:bodyPr/>
          <a:lstStyle/>
          <a:p>
            <a:r>
              <a:rPr lang="es-CR" dirty="0"/>
              <a:t>El la sub-área de la inteligencia artificial que le permite a las computadoras, aprender de la experiencia.</a:t>
            </a:r>
          </a:p>
        </p:txBody>
      </p:sp>
      <p:sp>
        <p:nvSpPr>
          <p:cNvPr id="4" name="Rectangle 3">
            <a:extLst>
              <a:ext uri="{FF2B5EF4-FFF2-40B4-BE49-F238E27FC236}">
                <a16:creationId xmlns:a16="http://schemas.microsoft.com/office/drawing/2014/main" id="{217CCE0A-9718-49F5-8075-76F74CE95DC2}"/>
              </a:ext>
            </a:extLst>
          </p:cNvPr>
          <p:cNvSpPr/>
          <p:nvPr/>
        </p:nvSpPr>
        <p:spPr>
          <a:xfrm>
            <a:off x="1742033" y="3835762"/>
            <a:ext cx="1912690" cy="10654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R" dirty="0"/>
              <a:t>Datos de Entrada</a:t>
            </a:r>
          </a:p>
        </p:txBody>
      </p:sp>
      <p:sp>
        <p:nvSpPr>
          <p:cNvPr id="6" name="Rectangle 5">
            <a:extLst>
              <a:ext uri="{FF2B5EF4-FFF2-40B4-BE49-F238E27FC236}">
                <a16:creationId xmlns:a16="http://schemas.microsoft.com/office/drawing/2014/main" id="{9F3C7E7E-15DF-4DEC-A96C-9B6007E61971}"/>
              </a:ext>
            </a:extLst>
          </p:cNvPr>
          <p:cNvSpPr/>
          <p:nvPr/>
        </p:nvSpPr>
        <p:spPr>
          <a:xfrm>
            <a:off x="4584783" y="3835762"/>
            <a:ext cx="1912690" cy="10654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Algoritmo</a:t>
            </a:r>
            <a:br>
              <a:rPr lang="es-CR" dirty="0"/>
            </a:br>
            <a:r>
              <a:rPr lang="es-CR" i="1" dirty="0"/>
              <a:t>f(x)</a:t>
            </a:r>
          </a:p>
        </p:txBody>
      </p:sp>
      <p:cxnSp>
        <p:nvCxnSpPr>
          <p:cNvPr id="8" name="Straight Arrow Connector 7">
            <a:extLst>
              <a:ext uri="{FF2B5EF4-FFF2-40B4-BE49-F238E27FC236}">
                <a16:creationId xmlns:a16="http://schemas.microsoft.com/office/drawing/2014/main" id="{82953BB0-2E76-439A-8E0F-9813F3AB8B60}"/>
              </a:ext>
            </a:extLst>
          </p:cNvPr>
          <p:cNvCxnSpPr>
            <a:cxnSpLocks/>
            <a:endCxn id="6" idx="1"/>
          </p:cNvCxnSpPr>
          <p:nvPr/>
        </p:nvCxnSpPr>
        <p:spPr>
          <a:xfrm>
            <a:off x="3654723" y="4368463"/>
            <a:ext cx="9300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85FABC-27A6-49E8-9F22-1B56B33FF32E}"/>
              </a:ext>
            </a:extLst>
          </p:cNvPr>
          <p:cNvSpPr/>
          <p:nvPr/>
        </p:nvSpPr>
        <p:spPr>
          <a:xfrm>
            <a:off x="7427533" y="3848345"/>
            <a:ext cx="1912690" cy="10654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R" dirty="0"/>
              <a:t>Respuesta / Predicción</a:t>
            </a:r>
            <a:endParaRPr lang="es-CR" i="1" dirty="0"/>
          </a:p>
        </p:txBody>
      </p:sp>
      <p:cxnSp>
        <p:nvCxnSpPr>
          <p:cNvPr id="12" name="Straight Arrow Connector 11">
            <a:extLst>
              <a:ext uri="{FF2B5EF4-FFF2-40B4-BE49-F238E27FC236}">
                <a16:creationId xmlns:a16="http://schemas.microsoft.com/office/drawing/2014/main" id="{E4784ECB-F1AD-418B-8CE3-D633C839C0AC}"/>
              </a:ext>
            </a:extLst>
          </p:cNvPr>
          <p:cNvCxnSpPr>
            <a:cxnSpLocks/>
            <a:stCxn id="6" idx="3"/>
            <a:endCxn id="11" idx="1"/>
          </p:cNvCxnSpPr>
          <p:nvPr/>
        </p:nvCxnSpPr>
        <p:spPr>
          <a:xfrm>
            <a:off x="6497473" y="4368463"/>
            <a:ext cx="930060" cy="12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E0E4B10-4EAE-4F8D-B84A-9DA78AE08A83}"/>
              </a:ext>
            </a:extLst>
          </p:cNvPr>
          <p:cNvSpPr/>
          <p:nvPr/>
        </p:nvSpPr>
        <p:spPr>
          <a:xfrm>
            <a:off x="4606874" y="5421282"/>
            <a:ext cx="1912690" cy="10654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R" dirty="0"/>
              <a:t>Experiencia o </a:t>
            </a:r>
          </a:p>
          <a:p>
            <a:pPr algn="ctr"/>
            <a:r>
              <a:rPr lang="es-CR" dirty="0"/>
              <a:t>Conocimiento</a:t>
            </a:r>
          </a:p>
        </p:txBody>
      </p:sp>
      <p:cxnSp>
        <p:nvCxnSpPr>
          <p:cNvPr id="18" name="Straight Arrow Connector 17">
            <a:extLst>
              <a:ext uri="{FF2B5EF4-FFF2-40B4-BE49-F238E27FC236}">
                <a16:creationId xmlns:a16="http://schemas.microsoft.com/office/drawing/2014/main" id="{BC2AE842-7C42-4932-8CEE-0B57649D75AD}"/>
              </a:ext>
            </a:extLst>
          </p:cNvPr>
          <p:cNvCxnSpPr>
            <a:cxnSpLocks/>
            <a:stCxn id="17" idx="0"/>
            <a:endCxn id="6" idx="2"/>
          </p:cNvCxnSpPr>
          <p:nvPr/>
        </p:nvCxnSpPr>
        <p:spPr>
          <a:xfrm flipH="1" flipV="1">
            <a:off x="5541128" y="4901164"/>
            <a:ext cx="22091" cy="520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9B24AF-A8AD-4531-969C-4E7EC1D65A15}"/>
              </a:ext>
            </a:extLst>
          </p:cNvPr>
          <p:cNvCxnSpPr>
            <a:cxnSpLocks/>
            <a:stCxn id="11" idx="2"/>
            <a:endCxn id="17" idx="3"/>
          </p:cNvCxnSpPr>
          <p:nvPr/>
        </p:nvCxnSpPr>
        <p:spPr>
          <a:xfrm rot="5400000">
            <a:off x="6931603" y="4501708"/>
            <a:ext cx="1040236" cy="1864314"/>
          </a:xfrm>
          <a:prstGeom prst="bentConnector2">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20CD86-E6F2-4AC7-A367-EEA9B0CF502C}"/>
              </a:ext>
            </a:extLst>
          </p:cNvPr>
          <p:cNvSpPr txBox="1"/>
          <p:nvPr/>
        </p:nvSpPr>
        <p:spPr>
          <a:xfrm>
            <a:off x="1742034" y="5014734"/>
            <a:ext cx="1912690" cy="646331"/>
          </a:xfrm>
          <a:prstGeom prst="rect">
            <a:avLst/>
          </a:prstGeom>
          <a:noFill/>
        </p:spPr>
        <p:txBody>
          <a:bodyPr wrap="square" rtlCol="0">
            <a:spAutoFit/>
          </a:bodyPr>
          <a:lstStyle/>
          <a:p>
            <a:r>
              <a:rPr lang="es-CR" dirty="0"/>
              <a:t>Fiebre, Dolor de Cabeza, Tos, Frío</a:t>
            </a:r>
          </a:p>
        </p:txBody>
      </p:sp>
      <p:sp>
        <p:nvSpPr>
          <p:cNvPr id="26" name="TextBox 25">
            <a:extLst>
              <a:ext uri="{FF2B5EF4-FFF2-40B4-BE49-F238E27FC236}">
                <a16:creationId xmlns:a16="http://schemas.microsoft.com/office/drawing/2014/main" id="{C1809D98-7FD2-40F7-B257-974C08C25F89}"/>
              </a:ext>
            </a:extLst>
          </p:cNvPr>
          <p:cNvSpPr txBox="1"/>
          <p:nvPr/>
        </p:nvSpPr>
        <p:spPr>
          <a:xfrm>
            <a:off x="6583880" y="6004178"/>
            <a:ext cx="3271986" cy="646331"/>
          </a:xfrm>
          <a:prstGeom prst="rect">
            <a:avLst/>
          </a:prstGeom>
          <a:noFill/>
        </p:spPr>
        <p:txBody>
          <a:bodyPr wrap="square" rtlCol="0">
            <a:spAutoFit/>
          </a:bodyPr>
          <a:lstStyle/>
          <a:p>
            <a:r>
              <a:rPr lang="es-CR" dirty="0"/>
              <a:t>Resfrío común,</a:t>
            </a:r>
            <a:br>
              <a:rPr lang="es-CR" dirty="0"/>
            </a:br>
            <a:r>
              <a:rPr lang="es-CR" dirty="0"/>
              <a:t>Covid-19 ...</a:t>
            </a:r>
          </a:p>
        </p:txBody>
      </p:sp>
      <p:sp>
        <p:nvSpPr>
          <p:cNvPr id="28" name="TextBox 27">
            <a:extLst>
              <a:ext uri="{FF2B5EF4-FFF2-40B4-BE49-F238E27FC236}">
                <a16:creationId xmlns:a16="http://schemas.microsoft.com/office/drawing/2014/main" id="{C1C59B9C-E67C-4011-9539-A9A6B611712E}"/>
              </a:ext>
            </a:extLst>
          </p:cNvPr>
          <p:cNvSpPr txBox="1"/>
          <p:nvPr/>
        </p:nvSpPr>
        <p:spPr>
          <a:xfrm>
            <a:off x="9464134" y="4196380"/>
            <a:ext cx="1612298" cy="584775"/>
          </a:xfrm>
          <a:prstGeom prst="rect">
            <a:avLst/>
          </a:prstGeom>
          <a:noFill/>
        </p:spPr>
        <p:txBody>
          <a:bodyPr wrap="square">
            <a:spAutoFit/>
          </a:bodyPr>
          <a:lstStyle/>
          <a:p>
            <a:r>
              <a:rPr lang="es-CR" dirty="0"/>
              <a:t>Resfrío común</a:t>
            </a:r>
            <a:br>
              <a:rPr lang="es-CR" dirty="0"/>
            </a:br>
            <a:r>
              <a:rPr lang="es-CR" sz="1400" b="1" dirty="0"/>
              <a:t>92% Confianza</a:t>
            </a:r>
            <a:endParaRPr lang="es-CR" b="1" dirty="0"/>
          </a:p>
        </p:txBody>
      </p:sp>
    </p:spTree>
    <p:extLst>
      <p:ext uri="{BB962C8B-B14F-4D97-AF65-F5344CB8AC3E}">
        <p14:creationId xmlns:p14="http://schemas.microsoft.com/office/powerpoint/2010/main" val="407818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6156BE-64FD-4F04-993D-4E76D021C1AB}"/>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R"/>
              <a:t>Áreas</a:t>
            </a:r>
            <a:endParaRPr lang="es-CR" dirty="0"/>
          </a:p>
        </p:txBody>
      </p:sp>
      <p:graphicFrame>
        <p:nvGraphicFramePr>
          <p:cNvPr id="9" name="Diagram 8">
            <a:extLst>
              <a:ext uri="{FF2B5EF4-FFF2-40B4-BE49-F238E27FC236}">
                <a16:creationId xmlns:a16="http://schemas.microsoft.com/office/drawing/2014/main" id="{B242F144-BD4B-4F05-8A3C-95A399106164}"/>
              </a:ext>
            </a:extLst>
          </p:cNvPr>
          <p:cNvGraphicFramePr/>
          <p:nvPr>
            <p:extLst>
              <p:ext uri="{D42A27DB-BD31-4B8C-83A1-F6EECF244321}">
                <p14:modId xmlns:p14="http://schemas.microsoft.com/office/powerpoint/2010/main" val="47494783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6" descr="Mavic Camera Drone Transparent Background PNG Image ~ Free Png Images">
            <a:extLst>
              <a:ext uri="{FF2B5EF4-FFF2-40B4-BE49-F238E27FC236}">
                <a16:creationId xmlns:a16="http://schemas.microsoft.com/office/drawing/2014/main" id="{6CD52F01-7829-4E4A-B9B1-17396F0A46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518" y="158621"/>
            <a:ext cx="1895669" cy="189566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14EBCD0E-AF79-47BB-892B-AE5A6E5CEEA1}"/>
              </a:ext>
            </a:extLst>
          </p:cNvPr>
          <p:cNvCxnSpPr/>
          <p:nvPr/>
        </p:nvCxnSpPr>
        <p:spPr>
          <a:xfrm>
            <a:off x="7361853" y="1315616"/>
            <a:ext cx="1528665"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EC192D5-FEFC-4E03-AA2F-F706EF002D41}"/>
              </a:ext>
            </a:extLst>
          </p:cNvPr>
          <p:cNvCxnSpPr>
            <a:cxnSpLocks/>
          </p:cNvCxnSpPr>
          <p:nvPr/>
        </p:nvCxnSpPr>
        <p:spPr>
          <a:xfrm>
            <a:off x="2863060" y="3567403"/>
            <a:ext cx="1486560"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D6ED74C-2EC8-4C30-A3A8-190C74A893FB}"/>
              </a:ext>
            </a:extLst>
          </p:cNvPr>
          <p:cNvSpPr txBox="1"/>
          <p:nvPr/>
        </p:nvSpPr>
        <p:spPr>
          <a:xfrm>
            <a:off x="9218645" y="1628724"/>
            <a:ext cx="2351314" cy="1200329"/>
          </a:xfrm>
          <a:prstGeom prst="rect">
            <a:avLst/>
          </a:prstGeom>
          <a:noFill/>
        </p:spPr>
        <p:txBody>
          <a:bodyPr wrap="square" rtlCol="0">
            <a:spAutoFit/>
          </a:bodyPr>
          <a:lstStyle/>
          <a:p>
            <a:r>
              <a:rPr lang="es-CR" dirty="0"/>
              <a:t>Vehículos autónomos</a:t>
            </a:r>
          </a:p>
          <a:p>
            <a:r>
              <a:rPr lang="es-CR" dirty="0"/>
              <a:t>Carros, Robots &amp; Drones, Programas Expertos, Satélites, </a:t>
            </a:r>
            <a:r>
              <a:rPr lang="es-CR" dirty="0" err="1"/>
              <a:t>etc</a:t>
            </a:r>
            <a:r>
              <a:rPr lang="es-CR" dirty="0"/>
              <a:t> </a:t>
            </a:r>
          </a:p>
        </p:txBody>
      </p:sp>
      <p:pic>
        <p:nvPicPr>
          <p:cNvPr id="14" name="Picture 2" descr="Cortana | Android Central">
            <a:extLst>
              <a:ext uri="{FF2B5EF4-FFF2-40B4-BE49-F238E27FC236}">
                <a16:creationId xmlns:a16="http://schemas.microsoft.com/office/drawing/2014/main" id="{C9511C02-E860-44D5-8A52-95CDBE18F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011" y="2220465"/>
            <a:ext cx="2693875" cy="2693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3A2E3D4-A7B4-40BA-BB5C-FF5577C7AAC7}"/>
              </a:ext>
            </a:extLst>
          </p:cNvPr>
          <p:cNvSpPr txBox="1"/>
          <p:nvPr/>
        </p:nvSpPr>
        <p:spPr>
          <a:xfrm>
            <a:off x="388982" y="4792772"/>
            <a:ext cx="3084060" cy="1477328"/>
          </a:xfrm>
          <a:prstGeom prst="rect">
            <a:avLst/>
          </a:prstGeom>
          <a:noFill/>
        </p:spPr>
        <p:txBody>
          <a:bodyPr wrap="square" rtlCol="0">
            <a:spAutoFit/>
          </a:bodyPr>
          <a:lstStyle/>
          <a:p>
            <a:r>
              <a:rPr lang="es-CR" dirty="0"/>
              <a:t>Procesamiento del Lenguaje</a:t>
            </a:r>
          </a:p>
          <a:p>
            <a:r>
              <a:rPr lang="es-CR" dirty="0"/>
              <a:t>Análisis de Audio</a:t>
            </a:r>
          </a:p>
          <a:p>
            <a:r>
              <a:rPr lang="es-CR" dirty="0"/>
              <a:t>Visión computacional*</a:t>
            </a:r>
          </a:p>
          <a:p>
            <a:r>
              <a:rPr lang="es-CR" dirty="0"/>
              <a:t>Generación de contenido</a:t>
            </a:r>
          </a:p>
        </p:txBody>
      </p:sp>
      <p:cxnSp>
        <p:nvCxnSpPr>
          <p:cNvPr id="16" name="Straight Connector 15">
            <a:extLst>
              <a:ext uri="{FF2B5EF4-FFF2-40B4-BE49-F238E27FC236}">
                <a16:creationId xmlns:a16="http://schemas.microsoft.com/office/drawing/2014/main" id="{5FEEE83C-A0FF-4C45-8FBD-D0C1197708C3}"/>
              </a:ext>
            </a:extLst>
          </p:cNvPr>
          <p:cNvCxnSpPr>
            <a:cxnSpLocks/>
          </p:cNvCxnSpPr>
          <p:nvPr/>
        </p:nvCxnSpPr>
        <p:spPr>
          <a:xfrm>
            <a:off x="7209955" y="4792772"/>
            <a:ext cx="1486560" cy="0"/>
          </a:xfrm>
          <a:prstGeom prst="line">
            <a:avLst/>
          </a:prstGeom>
          <a:ln w="38100">
            <a:solidFill>
              <a:srgbClr val="00B0F0"/>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8A2516CE-D728-42E3-8BCB-F3FD6634F6E4}"/>
              </a:ext>
            </a:extLst>
          </p:cNvPr>
          <p:cNvPicPr>
            <a:picLocks noChangeAspect="1"/>
          </p:cNvPicPr>
          <p:nvPr/>
        </p:nvPicPr>
        <p:blipFill>
          <a:blip r:embed="rId9"/>
          <a:stretch>
            <a:fillRect/>
          </a:stretch>
        </p:blipFill>
        <p:spPr>
          <a:xfrm>
            <a:off x="9059660" y="3894175"/>
            <a:ext cx="2669284" cy="1450756"/>
          </a:xfrm>
          <a:prstGeom prst="rect">
            <a:avLst/>
          </a:prstGeom>
        </p:spPr>
      </p:pic>
      <p:sp>
        <p:nvSpPr>
          <p:cNvPr id="18" name="TextBox 17">
            <a:extLst>
              <a:ext uri="{FF2B5EF4-FFF2-40B4-BE49-F238E27FC236}">
                <a16:creationId xmlns:a16="http://schemas.microsoft.com/office/drawing/2014/main" id="{E412CD84-1DE0-4FBB-9233-0C31FAE5E1D8}"/>
              </a:ext>
            </a:extLst>
          </p:cNvPr>
          <p:cNvSpPr txBox="1"/>
          <p:nvPr/>
        </p:nvSpPr>
        <p:spPr>
          <a:xfrm>
            <a:off x="9059660" y="5314994"/>
            <a:ext cx="2669284" cy="923330"/>
          </a:xfrm>
          <a:prstGeom prst="rect">
            <a:avLst/>
          </a:prstGeom>
          <a:noFill/>
        </p:spPr>
        <p:txBody>
          <a:bodyPr wrap="square" rtlCol="0">
            <a:spAutoFit/>
          </a:bodyPr>
          <a:lstStyle/>
          <a:p>
            <a:r>
              <a:rPr lang="es-CR" dirty="0"/>
              <a:t>Estimaciones de precios de productos, producción, vehículos, casas. </a:t>
            </a:r>
          </a:p>
        </p:txBody>
      </p:sp>
      <p:sp>
        <p:nvSpPr>
          <p:cNvPr id="19" name="Star: 5 Points 18">
            <a:extLst>
              <a:ext uri="{FF2B5EF4-FFF2-40B4-BE49-F238E27FC236}">
                <a16:creationId xmlns:a16="http://schemas.microsoft.com/office/drawing/2014/main" id="{A764CDD5-F464-4EDC-B174-05BD5F848F9F}"/>
              </a:ext>
            </a:extLst>
          </p:cNvPr>
          <p:cNvSpPr/>
          <p:nvPr/>
        </p:nvSpPr>
        <p:spPr>
          <a:xfrm>
            <a:off x="5951542" y="5344931"/>
            <a:ext cx="349875" cy="316921"/>
          </a:xfrm>
          <a:prstGeom prst="star5">
            <a:avLst/>
          </a:prstGeom>
          <a:solidFill>
            <a:srgbClr val="28669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Tree>
    <p:extLst>
      <p:ext uri="{BB962C8B-B14F-4D97-AF65-F5344CB8AC3E}">
        <p14:creationId xmlns:p14="http://schemas.microsoft.com/office/powerpoint/2010/main" val="46272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DBB883-EAE7-4ABF-9027-6E7689FD381B}"/>
              </a:ext>
            </a:extLst>
          </p:cNvPr>
          <p:cNvSpPr>
            <a:spLocks noGrp="1"/>
          </p:cNvSpPr>
          <p:nvPr>
            <p:ph type="title"/>
          </p:nvPr>
        </p:nvSpPr>
        <p:spPr/>
        <p:txBody>
          <a:bodyPr/>
          <a:lstStyle/>
          <a:p>
            <a:r>
              <a:rPr lang="es-CR" dirty="0"/>
              <a:t>Machine </a:t>
            </a:r>
            <a:r>
              <a:rPr lang="es-CR" dirty="0" err="1"/>
              <a:t>Learning</a:t>
            </a:r>
            <a:r>
              <a:rPr lang="es-CR" dirty="0"/>
              <a:t> Supervisado</a:t>
            </a:r>
          </a:p>
        </p:txBody>
      </p:sp>
      <p:sp>
        <p:nvSpPr>
          <p:cNvPr id="4" name="Slide Number Placeholder 3">
            <a:extLst>
              <a:ext uri="{FF2B5EF4-FFF2-40B4-BE49-F238E27FC236}">
                <a16:creationId xmlns:a16="http://schemas.microsoft.com/office/drawing/2014/main" id="{88D5B4A8-7E61-44A3-8ABB-AF612B860655}"/>
              </a:ext>
            </a:extLst>
          </p:cNvPr>
          <p:cNvSpPr>
            <a:spLocks noGrp="1"/>
          </p:cNvSpPr>
          <p:nvPr>
            <p:ph type="sldNum" sz="quarter" idx="12"/>
          </p:nvPr>
        </p:nvSpPr>
        <p:spPr/>
        <p:txBody>
          <a:bodyPr/>
          <a:lstStyle/>
          <a:p>
            <a:fld id="{A65A5C87-DF58-40C8-B092-1DE63DB4547E}" type="slidenum">
              <a:rPr lang="en-US" smtClean="0"/>
              <a:t>5</a:t>
            </a:fld>
            <a:endParaRPr lang="en-US" dirty="0"/>
          </a:p>
        </p:txBody>
      </p:sp>
      <p:graphicFrame>
        <p:nvGraphicFramePr>
          <p:cNvPr id="7" name="Table 7">
            <a:extLst>
              <a:ext uri="{FF2B5EF4-FFF2-40B4-BE49-F238E27FC236}">
                <a16:creationId xmlns:a16="http://schemas.microsoft.com/office/drawing/2014/main" id="{8F4D8E7E-D7C1-40AB-88AF-7E0C9EE9BBF9}"/>
              </a:ext>
            </a:extLst>
          </p:cNvPr>
          <p:cNvGraphicFramePr>
            <a:graphicFrameLocks noGrp="1"/>
          </p:cNvGraphicFramePr>
          <p:nvPr>
            <p:extLst>
              <p:ext uri="{D42A27DB-BD31-4B8C-83A1-F6EECF244321}">
                <p14:modId xmlns:p14="http://schemas.microsoft.com/office/powerpoint/2010/main" val="4006181772"/>
              </p:ext>
            </p:extLst>
          </p:nvPr>
        </p:nvGraphicFramePr>
        <p:xfrm>
          <a:off x="1757512" y="2330352"/>
          <a:ext cx="8676976" cy="1483360"/>
        </p:xfrm>
        <a:graphic>
          <a:graphicData uri="http://schemas.openxmlformats.org/drawingml/2006/table">
            <a:tbl>
              <a:tblPr firstRow="1" bandRow="1">
                <a:tableStyleId>{5C22544A-7EE6-4342-B048-85BDC9FD1C3A}</a:tableStyleId>
              </a:tblPr>
              <a:tblGrid>
                <a:gridCol w="1239568">
                  <a:extLst>
                    <a:ext uri="{9D8B030D-6E8A-4147-A177-3AD203B41FA5}">
                      <a16:colId xmlns:a16="http://schemas.microsoft.com/office/drawing/2014/main" val="1420174766"/>
                    </a:ext>
                  </a:extLst>
                </a:gridCol>
                <a:gridCol w="1239568">
                  <a:extLst>
                    <a:ext uri="{9D8B030D-6E8A-4147-A177-3AD203B41FA5}">
                      <a16:colId xmlns:a16="http://schemas.microsoft.com/office/drawing/2014/main" val="3389466443"/>
                    </a:ext>
                  </a:extLst>
                </a:gridCol>
                <a:gridCol w="1239568">
                  <a:extLst>
                    <a:ext uri="{9D8B030D-6E8A-4147-A177-3AD203B41FA5}">
                      <a16:colId xmlns:a16="http://schemas.microsoft.com/office/drawing/2014/main" val="284426606"/>
                    </a:ext>
                  </a:extLst>
                </a:gridCol>
                <a:gridCol w="1239568">
                  <a:extLst>
                    <a:ext uri="{9D8B030D-6E8A-4147-A177-3AD203B41FA5}">
                      <a16:colId xmlns:a16="http://schemas.microsoft.com/office/drawing/2014/main" val="3916182887"/>
                    </a:ext>
                  </a:extLst>
                </a:gridCol>
                <a:gridCol w="1239568">
                  <a:extLst>
                    <a:ext uri="{9D8B030D-6E8A-4147-A177-3AD203B41FA5}">
                      <a16:colId xmlns:a16="http://schemas.microsoft.com/office/drawing/2014/main" val="555536587"/>
                    </a:ext>
                  </a:extLst>
                </a:gridCol>
                <a:gridCol w="1239568">
                  <a:extLst>
                    <a:ext uri="{9D8B030D-6E8A-4147-A177-3AD203B41FA5}">
                      <a16:colId xmlns:a16="http://schemas.microsoft.com/office/drawing/2014/main" val="4228395410"/>
                    </a:ext>
                  </a:extLst>
                </a:gridCol>
                <a:gridCol w="1239568">
                  <a:extLst>
                    <a:ext uri="{9D8B030D-6E8A-4147-A177-3AD203B41FA5}">
                      <a16:colId xmlns:a16="http://schemas.microsoft.com/office/drawing/2014/main" val="143389863"/>
                    </a:ext>
                  </a:extLst>
                </a:gridCol>
              </a:tblGrid>
              <a:tr h="370840">
                <a:tc>
                  <a:txBody>
                    <a:bodyPr/>
                    <a:lstStyle/>
                    <a:p>
                      <a:pPr algn="ctr"/>
                      <a:r>
                        <a:rPr lang="es-CR" dirty="0"/>
                        <a:t>edad</a:t>
                      </a:r>
                    </a:p>
                  </a:txBody>
                  <a:tcPr/>
                </a:tc>
                <a:tc>
                  <a:txBody>
                    <a:bodyPr/>
                    <a:lstStyle/>
                    <a:p>
                      <a:pPr algn="ctr"/>
                      <a:r>
                        <a:rPr lang="es-CR" dirty="0"/>
                        <a:t>peso</a:t>
                      </a:r>
                    </a:p>
                  </a:txBody>
                  <a:tcPr/>
                </a:tc>
                <a:tc>
                  <a:txBody>
                    <a:bodyPr/>
                    <a:lstStyle/>
                    <a:p>
                      <a:pPr algn="ctr"/>
                      <a:r>
                        <a:rPr lang="es-CR" dirty="0" err="1"/>
                        <a:t>temp</a:t>
                      </a:r>
                      <a:endParaRPr lang="es-CR" dirty="0"/>
                    </a:p>
                  </a:txBody>
                  <a:tcPr/>
                </a:tc>
                <a:tc>
                  <a:txBody>
                    <a:bodyPr/>
                    <a:lstStyle/>
                    <a:p>
                      <a:pPr algn="ctr"/>
                      <a:r>
                        <a:rPr lang="es-CR" dirty="0"/>
                        <a:t>pulso</a:t>
                      </a:r>
                    </a:p>
                  </a:txBody>
                  <a:tcPr/>
                </a:tc>
                <a:tc>
                  <a:txBody>
                    <a:bodyPr/>
                    <a:lstStyle/>
                    <a:p>
                      <a:pPr algn="ctr"/>
                      <a:r>
                        <a:rPr lang="es-CR" dirty="0" err="1"/>
                        <a:t>azucar</a:t>
                      </a:r>
                      <a:endParaRPr lang="es-CR" dirty="0"/>
                    </a:p>
                  </a:txBody>
                  <a:tcPr/>
                </a:tc>
                <a:tc>
                  <a:txBody>
                    <a:bodyPr/>
                    <a:lstStyle/>
                    <a:p>
                      <a:pPr algn="ctr"/>
                      <a:r>
                        <a:rPr lang="es-CR" dirty="0"/>
                        <a:t>..</a:t>
                      </a:r>
                    </a:p>
                  </a:txBody>
                  <a:tcPr/>
                </a:tc>
                <a:tc>
                  <a:txBody>
                    <a:bodyPr/>
                    <a:lstStyle/>
                    <a:p>
                      <a:pPr algn="ctr"/>
                      <a:r>
                        <a:rPr lang="es-CR" dirty="0">
                          <a:solidFill>
                            <a:srgbClr val="FF0000"/>
                          </a:solidFill>
                        </a:rPr>
                        <a:t>diabético</a:t>
                      </a:r>
                    </a:p>
                  </a:txBody>
                  <a:tcPr/>
                </a:tc>
                <a:extLst>
                  <a:ext uri="{0D108BD9-81ED-4DB2-BD59-A6C34878D82A}">
                    <a16:rowId xmlns:a16="http://schemas.microsoft.com/office/drawing/2014/main" val="109071166"/>
                  </a:ext>
                </a:extLst>
              </a:tr>
              <a:tr h="370840">
                <a:tc>
                  <a:txBody>
                    <a:bodyPr/>
                    <a:lstStyle/>
                    <a:p>
                      <a:pPr algn="ctr"/>
                      <a:r>
                        <a:rPr lang="es-CR" dirty="0"/>
                        <a:t>18</a:t>
                      </a:r>
                    </a:p>
                  </a:txBody>
                  <a:tcPr/>
                </a:tc>
                <a:tc>
                  <a:txBody>
                    <a:bodyPr/>
                    <a:lstStyle/>
                    <a:p>
                      <a:pPr algn="ctr"/>
                      <a:r>
                        <a:rPr lang="es-CR" dirty="0"/>
                        <a:t>45</a:t>
                      </a:r>
                    </a:p>
                  </a:txBody>
                  <a:tcPr/>
                </a:tc>
                <a:tc>
                  <a:txBody>
                    <a:bodyPr/>
                    <a:lstStyle/>
                    <a:p>
                      <a:pPr algn="ctr"/>
                      <a:r>
                        <a:rPr lang="es-CR" dirty="0"/>
                        <a:t>37</a:t>
                      </a:r>
                    </a:p>
                  </a:txBody>
                  <a:tcPr/>
                </a:tc>
                <a:tc>
                  <a:txBody>
                    <a:bodyPr/>
                    <a:lstStyle/>
                    <a:p>
                      <a:pPr algn="ctr"/>
                      <a:r>
                        <a:rPr lang="es-CR" dirty="0"/>
                        <a:t>88</a:t>
                      </a:r>
                    </a:p>
                  </a:txBody>
                  <a:tcPr/>
                </a:tc>
                <a:tc>
                  <a:txBody>
                    <a:bodyPr/>
                    <a:lstStyle/>
                    <a:p>
                      <a:pPr algn="ctr"/>
                      <a:r>
                        <a:rPr lang="es-CR" dirty="0"/>
                        <a:t>100</a:t>
                      </a:r>
                    </a:p>
                  </a:txBody>
                  <a:tcPr/>
                </a:tc>
                <a:tc>
                  <a:txBody>
                    <a:bodyPr/>
                    <a:lstStyle/>
                    <a:p>
                      <a:pPr algn="ctr"/>
                      <a:r>
                        <a:rPr lang="es-CR" dirty="0"/>
                        <a:t>..</a:t>
                      </a:r>
                    </a:p>
                  </a:txBody>
                  <a:tcPr/>
                </a:tc>
                <a:tc>
                  <a:txBody>
                    <a:bodyPr/>
                    <a:lstStyle/>
                    <a:p>
                      <a:pPr algn="ctr"/>
                      <a:r>
                        <a:rPr lang="es-CR" dirty="0"/>
                        <a:t>No (0)</a:t>
                      </a:r>
                    </a:p>
                  </a:txBody>
                  <a:tcPr/>
                </a:tc>
                <a:extLst>
                  <a:ext uri="{0D108BD9-81ED-4DB2-BD59-A6C34878D82A}">
                    <a16:rowId xmlns:a16="http://schemas.microsoft.com/office/drawing/2014/main" val="615603921"/>
                  </a:ext>
                </a:extLst>
              </a:tr>
              <a:tr h="370840">
                <a:tc>
                  <a:txBody>
                    <a:bodyPr/>
                    <a:lstStyle/>
                    <a:p>
                      <a:pPr algn="ctr"/>
                      <a:r>
                        <a:rPr lang="es-CR" dirty="0"/>
                        <a:t>..</a:t>
                      </a:r>
                    </a:p>
                  </a:txBody>
                  <a:tcPr/>
                </a:tc>
                <a:tc>
                  <a:txBody>
                    <a:bodyPr/>
                    <a:lstStyle/>
                    <a:p>
                      <a:pPr algn="ctr"/>
                      <a:r>
                        <a:rPr lang="es-CR" dirty="0"/>
                        <a:t>..</a:t>
                      </a:r>
                    </a:p>
                  </a:txBody>
                  <a:tcPr/>
                </a:tc>
                <a:tc>
                  <a:txBody>
                    <a:bodyPr/>
                    <a:lstStyle/>
                    <a:p>
                      <a:pPr algn="ctr"/>
                      <a:r>
                        <a:rPr lang="es-CR" dirty="0"/>
                        <a:t>..</a:t>
                      </a:r>
                    </a:p>
                  </a:txBody>
                  <a:tcPr/>
                </a:tc>
                <a:tc>
                  <a:txBody>
                    <a:bodyPr/>
                    <a:lstStyle/>
                    <a:p>
                      <a:pPr algn="ctr"/>
                      <a:r>
                        <a:rPr lang="es-CR" dirty="0"/>
                        <a:t>..</a:t>
                      </a:r>
                    </a:p>
                  </a:txBody>
                  <a:tcPr/>
                </a:tc>
                <a:tc>
                  <a:txBody>
                    <a:bodyPr/>
                    <a:lstStyle/>
                    <a:p>
                      <a:pPr algn="ctr"/>
                      <a:endParaRPr lang="es-CR" dirty="0"/>
                    </a:p>
                  </a:txBody>
                  <a:tcPr/>
                </a:tc>
                <a:tc>
                  <a:txBody>
                    <a:bodyPr/>
                    <a:lstStyle/>
                    <a:p>
                      <a:pPr algn="ctr"/>
                      <a:r>
                        <a:rPr lang="es-CR" dirty="0"/>
                        <a:t>..</a:t>
                      </a:r>
                    </a:p>
                  </a:txBody>
                  <a:tcPr/>
                </a:tc>
                <a:tc>
                  <a:txBody>
                    <a:bodyPr/>
                    <a:lstStyle/>
                    <a:p>
                      <a:pPr algn="ctr"/>
                      <a:r>
                        <a:rPr lang="es-CR" dirty="0"/>
                        <a:t>..</a:t>
                      </a:r>
                    </a:p>
                  </a:txBody>
                  <a:tcPr/>
                </a:tc>
                <a:extLst>
                  <a:ext uri="{0D108BD9-81ED-4DB2-BD59-A6C34878D82A}">
                    <a16:rowId xmlns:a16="http://schemas.microsoft.com/office/drawing/2014/main" val="2951050621"/>
                  </a:ext>
                </a:extLst>
              </a:tr>
              <a:tr h="370840">
                <a:tc>
                  <a:txBody>
                    <a:bodyPr/>
                    <a:lstStyle/>
                    <a:p>
                      <a:pPr algn="ctr"/>
                      <a:r>
                        <a:rPr lang="es-CR" dirty="0"/>
                        <a:t>45</a:t>
                      </a:r>
                    </a:p>
                  </a:txBody>
                  <a:tcPr/>
                </a:tc>
                <a:tc>
                  <a:txBody>
                    <a:bodyPr/>
                    <a:lstStyle/>
                    <a:p>
                      <a:pPr algn="ctr"/>
                      <a:r>
                        <a:rPr lang="es-CR" dirty="0"/>
                        <a:t>100</a:t>
                      </a:r>
                    </a:p>
                  </a:txBody>
                  <a:tcPr/>
                </a:tc>
                <a:tc>
                  <a:txBody>
                    <a:bodyPr/>
                    <a:lstStyle/>
                    <a:p>
                      <a:pPr algn="ctr"/>
                      <a:r>
                        <a:rPr lang="es-CR" dirty="0"/>
                        <a:t>36.5</a:t>
                      </a:r>
                    </a:p>
                  </a:txBody>
                  <a:tcPr/>
                </a:tc>
                <a:tc>
                  <a:txBody>
                    <a:bodyPr/>
                    <a:lstStyle/>
                    <a:p>
                      <a:pPr algn="ctr"/>
                      <a:r>
                        <a:rPr lang="es-CR" dirty="0"/>
                        <a:t>100</a:t>
                      </a:r>
                    </a:p>
                  </a:txBody>
                  <a:tcPr/>
                </a:tc>
                <a:tc>
                  <a:txBody>
                    <a:bodyPr/>
                    <a:lstStyle/>
                    <a:p>
                      <a:pPr algn="ctr"/>
                      <a:r>
                        <a:rPr lang="es-CR" dirty="0"/>
                        <a:t>150</a:t>
                      </a:r>
                    </a:p>
                  </a:txBody>
                  <a:tcPr/>
                </a:tc>
                <a:tc>
                  <a:txBody>
                    <a:bodyPr/>
                    <a:lstStyle/>
                    <a:p>
                      <a:pPr algn="ctr"/>
                      <a:r>
                        <a:rPr lang="es-CR" dirty="0"/>
                        <a:t>..</a:t>
                      </a:r>
                    </a:p>
                  </a:txBody>
                  <a:tcPr/>
                </a:tc>
                <a:tc>
                  <a:txBody>
                    <a:bodyPr/>
                    <a:lstStyle/>
                    <a:p>
                      <a:pPr algn="ctr"/>
                      <a:r>
                        <a:rPr lang="es-CR" dirty="0"/>
                        <a:t>Si (1)</a:t>
                      </a:r>
                    </a:p>
                  </a:txBody>
                  <a:tcPr/>
                </a:tc>
                <a:extLst>
                  <a:ext uri="{0D108BD9-81ED-4DB2-BD59-A6C34878D82A}">
                    <a16:rowId xmlns:a16="http://schemas.microsoft.com/office/drawing/2014/main" val="3220191910"/>
                  </a:ext>
                </a:extLst>
              </a:tr>
            </a:tbl>
          </a:graphicData>
        </a:graphic>
      </p:graphicFrame>
      <p:sp>
        <p:nvSpPr>
          <p:cNvPr id="9" name="Right Brace 8">
            <a:extLst>
              <a:ext uri="{FF2B5EF4-FFF2-40B4-BE49-F238E27FC236}">
                <a16:creationId xmlns:a16="http://schemas.microsoft.com/office/drawing/2014/main" id="{22E8ED4F-5E9E-4BB9-BB98-3BA16F46F3A7}"/>
              </a:ext>
            </a:extLst>
          </p:cNvPr>
          <p:cNvSpPr/>
          <p:nvPr/>
        </p:nvSpPr>
        <p:spPr>
          <a:xfrm rot="5400000">
            <a:off x="9675284" y="3474662"/>
            <a:ext cx="268448" cy="12499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0" name="TextBox 9">
            <a:extLst>
              <a:ext uri="{FF2B5EF4-FFF2-40B4-BE49-F238E27FC236}">
                <a16:creationId xmlns:a16="http://schemas.microsoft.com/office/drawing/2014/main" id="{CA0B1B65-C194-43C2-B591-D3F2046790D7}"/>
              </a:ext>
            </a:extLst>
          </p:cNvPr>
          <p:cNvSpPr txBox="1"/>
          <p:nvPr/>
        </p:nvSpPr>
        <p:spPr>
          <a:xfrm>
            <a:off x="9159362" y="4396809"/>
            <a:ext cx="1434517" cy="369332"/>
          </a:xfrm>
          <a:prstGeom prst="rect">
            <a:avLst/>
          </a:prstGeom>
          <a:noFill/>
        </p:spPr>
        <p:txBody>
          <a:bodyPr wrap="square" rtlCol="0">
            <a:spAutoFit/>
          </a:bodyPr>
          <a:lstStyle/>
          <a:p>
            <a:r>
              <a:rPr lang="es-CR" dirty="0"/>
              <a:t>Etiqueta (y)</a:t>
            </a:r>
          </a:p>
        </p:txBody>
      </p:sp>
      <p:sp>
        <p:nvSpPr>
          <p:cNvPr id="11" name="TextBox 10">
            <a:extLst>
              <a:ext uri="{FF2B5EF4-FFF2-40B4-BE49-F238E27FC236}">
                <a16:creationId xmlns:a16="http://schemas.microsoft.com/office/drawing/2014/main" id="{70DB5BB5-DA3B-4A59-907A-A79F0483C6DD}"/>
              </a:ext>
            </a:extLst>
          </p:cNvPr>
          <p:cNvSpPr txBox="1"/>
          <p:nvPr/>
        </p:nvSpPr>
        <p:spPr>
          <a:xfrm>
            <a:off x="4276288" y="4365778"/>
            <a:ext cx="3370976" cy="369332"/>
          </a:xfrm>
          <a:prstGeom prst="rect">
            <a:avLst/>
          </a:prstGeom>
          <a:noFill/>
        </p:spPr>
        <p:txBody>
          <a:bodyPr wrap="square" rtlCol="0">
            <a:spAutoFit/>
          </a:bodyPr>
          <a:lstStyle/>
          <a:p>
            <a:r>
              <a:rPr lang="es-CR" dirty="0"/>
              <a:t>Atributos o </a:t>
            </a:r>
            <a:r>
              <a:rPr lang="es-CR" dirty="0" err="1"/>
              <a:t>Features</a:t>
            </a:r>
            <a:r>
              <a:rPr lang="es-CR" dirty="0"/>
              <a:t> (</a:t>
            </a:r>
            <a:r>
              <a:rPr lang="es-CR" dirty="0" err="1"/>
              <a:t>x</a:t>
            </a:r>
            <a:r>
              <a:rPr lang="es-CR" baseline="-25000" dirty="0" err="1"/>
              <a:t>n</a:t>
            </a:r>
            <a:r>
              <a:rPr lang="es-CR" dirty="0"/>
              <a:t>)</a:t>
            </a:r>
          </a:p>
        </p:txBody>
      </p:sp>
      <p:sp>
        <p:nvSpPr>
          <p:cNvPr id="12" name="Right Brace 11">
            <a:extLst>
              <a:ext uri="{FF2B5EF4-FFF2-40B4-BE49-F238E27FC236}">
                <a16:creationId xmlns:a16="http://schemas.microsoft.com/office/drawing/2014/main" id="{03807DEC-D6FD-4BCA-B606-AFA9AA72A34E}"/>
              </a:ext>
            </a:extLst>
          </p:cNvPr>
          <p:cNvSpPr/>
          <p:nvPr/>
        </p:nvSpPr>
        <p:spPr>
          <a:xfrm rot="5400000">
            <a:off x="5324213" y="409955"/>
            <a:ext cx="268448" cy="7401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13" name="Rectangle 12">
            <a:extLst>
              <a:ext uri="{FF2B5EF4-FFF2-40B4-BE49-F238E27FC236}">
                <a16:creationId xmlns:a16="http://schemas.microsoft.com/office/drawing/2014/main" id="{44E53B6B-F5CE-4F1F-84C1-9D9F79EB048C}"/>
              </a:ext>
            </a:extLst>
          </p:cNvPr>
          <p:cNvSpPr/>
          <p:nvPr/>
        </p:nvSpPr>
        <p:spPr>
          <a:xfrm>
            <a:off x="4744174" y="5290948"/>
            <a:ext cx="1912690" cy="10654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CR" dirty="0"/>
              <a:t>Algoritmo</a:t>
            </a:r>
            <a:br>
              <a:rPr lang="es-CR" dirty="0"/>
            </a:br>
            <a:r>
              <a:rPr lang="es-CR" i="1" dirty="0"/>
              <a:t>f(</a:t>
            </a:r>
            <a:r>
              <a:rPr lang="es-CR" i="1" dirty="0" err="1"/>
              <a:t>x,y</a:t>
            </a:r>
            <a:r>
              <a:rPr lang="es-CR" i="1" dirty="0"/>
              <a:t>)</a:t>
            </a:r>
          </a:p>
        </p:txBody>
      </p:sp>
      <p:cxnSp>
        <p:nvCxnSpPr>
          <p:cNvPr id="15" name="Straight Arrow Connector 14">
            <a:extLst>
              <a:ext uri="{FF2B5EF4-FFF2-40B4-BE49-F238E27FC236}">
                <a16:creationId xmlns:a16="http://schemas.microsoft.com/office/drawing/2014/main" id="{4FD8AB7D-6647-4F06-8B2F-0A83D9965D91}"/>
              </a:ext>
            </a:extLst>
          </p:cNvPr>
          <p:cNvCxnSpPr>
            <a:cxnSpLocks/>
          </p:cNvCxnSpPr>
          <p:nvPr/>
        </p:nvCxnSpPr>
        <p:spPr>
          <a:xfrm>
            <a:off x="1577130" y="5876185"/>
            <a:ext cx="3103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2CDD601-4CF7-4EC2-8544-57455EF1A1A5}"/>
              </a:ext>
            </a:extLst>
          </p:cNvPr>
          <p:cNvSpPr txBox="1"/>
          <p:nvPr/>
        </p:nvSpPr>
        <p:spPr>
          <a:xfrm>
            <a:off x="1577130" y="5454317"/>
            <a:ext cx="3370976" cy="369332"/>
          </a:xfrm>
          <a:prstGeom prst="rect">
            <a:avLst/>
          </a:prstGeom>
          <a:noFill/>
        </p:spPr>
        <p:txBody>
          <a:bodyPr wrap="square" rtlCol="0">
            <a:spAutoFit/>
          </a:bodyPr>
          <a:lstStyle/>
          <a:p>
            <a:r>
              <a:rPr lang="es-CR" dirty="0"/>
              <a:t>[22, 30, 37.5, 90, 120,…]</a:t>
            </a:r>
          </a:p>
        </p:txBody>
      </p:sp>
      <p:sp>
        <p:nvSpPr>
          <p:cNvPr id="18" name="TextBox 17">
            <a:extLst>
              <a:ext uri="{FF2B5EF4-FFF2-40B4-BE49-F238E27FC236}">
                <a16:creationId xmlns:a16="http://schemas.microsoft.com/office/drawing/2014/main" id="{CFD1A05E-4990-4F05-ABC8-3E49B9712F7D}"/>
              </a:ext>
            </a:extLst>
          </p:cNvPr>
          <p:cNvSpPr txBox="1"/>
          <p:nvPr/>
        </p:nvSpPr>
        <p:spPr>
          <a:xfrm>
            <a:off x="1644242" y="5028896"/>
            <a:ext cx="1912690" cy="369332"/>
          </a:xfrm>
          <a:prstGeom prst="rect">
            <a:avLst/>
          </a:prstGeom>
          <a:noFill/>
        </p:spPr>
        <p:txBody>
          <a:bodyPr wrap="square" rtlCol="0">
            <a:spAutoFit/>
          </a:bodyPr>
          <a:lstStyle/>
          <a:p>
            <a:r>
              <a:rPr lang="es-CR" dirty="0">
                <a:solidFill>
                  <a:srgbClr val="0070C0"/>
                </a:solidFill>
              </a:rPr>
              <a:t>Nuevo paciente</a:t>
            </a:r>
          </a:p>
        </p:txBody>
      </p:sp>
      <p:cxnSp>
        <p:nvCxnSpPr>
          <p:cNvPr id="19" name="Straight Arrow Connector 18">
            <a:extLst>
              <a:ext uri="{FF2B5EF4-FFF2-40B4-BE49-F238E27FC236}">
                <a16:creationId xmlns:a16="http://schemas.microsoft.com/office/drawing/2014/main" id="{BC3E27C7-DBBF-4D10-A194-60CA6C2D2441}"/>
              </a:ext>
            </a:extLst>
          </p:cNvPr>
          <p:cNvCxnSpPr>
            <a:cxnSpLocks/>
            <a:stCxn id="13" idx="3"/>
            <a:endCxn id="22" idx="1"/>
          </p:cNvCxnSpPr>
          <p:nvPr/>
        </p:nvCxnSpPr>
        <p:spPr>
          <a:xfrm flipV="1">
            <a:off x="6656864" y="5819395"/>
            <a:ext cx="2546639" cy="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345326-82F4-40AC-A73D-07920362835C}"/>
              </a:ext>
            </a:extLst>
          </p:cNvPr>
          <p:cNvSpPr txBox="1"/>
          <p:nvPr/>
        </p:nvSpPr>
        <p:spPr>
          <a:xfrm>
            <a:off x="9203503" y="5496229"/>
            <a:ext cx="1312677" cy="646331"/>
          </a:xfrm>
          <a:prstGeom prst="rect">
            <a:avLst/>
          </a:prstGeom>
          <a:noFill/>
        </p:spPr>
        <p:txBody>
          <a:bodyPr wrap="square" rtlCol="0">
            <a:spAutoFit/>
          </a:bodyPr>
          <a:lstStyle/>
          <a:p>
            <a:r>
              <a:rPr lang="es-CR" b="1" dirty="0"/>
              <a:t>No (75%)</a:t>
            </a:r>
          </a:p>
          <a:p>
            <a:r>
              <a:rPr lang="es-CR" dirty="0"/>
              <a:t>Si   (25%)</a:t>
            </a:r>
          </a:p>
        </p:txBody>
      </p:sp>
      <p:sp>
        <p:nvSpPr>
          <p:cNvPr id="25" name="TextBox 24">
            <a:extLst>
              <a:ext uri="{FF2B5EF4-FFF2-40B4-BE49-F238E27FC236}">
                <a16:creationId xmlns:a16="http://schemas.microsoft.com/office/drawing/2014/main" id="{0B262090-9192-4B9A-B5E6-C6D350D407FD}"/>
              </a:ext>
            </a:extLst>
          </p:cNvPr>
          <p:cNvSpPr txBox="1"/>
          <p:nvPr/>
        </p:nvSpPr>
        <p:spPr>
          <a:xfrm>
            <a:off x="7158805" y="5454317"/>
            <a:ext cx="1912690" cy="369332"/>
          </a:xfrm>
          <a:prstGeom prst="rect">
            <a:avLst/>
          </a:prstGeom>
          <a:noFill/>
        </p:spPr>
        <p:txBody>
          <a:bodyPr wrap="square" rtlCol="0">
            <a:spAutoFit/>
          </a:bodyPr>
          <a:lstStyle/>
          <a:p>
            <a:r>
              <a:rPr lang="es-CR" dirty="0">
                <a:solidFill>
                  <a:srgbClr val="0070C0"/>
                </a:solidFill>
              </a:rPr>
              <a:t>Predicción</a:t>
            </a:r>
          </a:p>
        </p:txBody>
      </p:sp>
    </p:spTree>
    <p:extLst>
      <p:ext uri="{BB962C8B-B14F-4D97-AF65-F5344CB8AC3E}">
        <p14:creationId xmlns:p14="http://schemas.microsoft.com/office/powerpoint/2010/main" val="46221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4B51-3DDE-4E77-A051-1E9C9712585B}"/>
              </a:ext>
            </a:extLst>
          </p:cNvPr>
          <p:cNvSpPr>
            <a:spLocks noGrp="1"/>
          </p:cNvSpPr>
          <p:nvPr>
            <p:ph type="title"/>
          </p:nvPr>
        </p:nvSpPr>
        <p:spPr/>
        <p:txBody>
          <a:bodyPr/>
          <a:lstStyle/>
          <a:p>
            <a:r>
              <a:rPr lang="es-CR" dirty="0"/>
              <a:t>Machine </a:t>
            </a:r>
            <a:r>
              <a:rPr lang="es-CR" dirty="0" err="1"/>
              <a:t>Learning</a:t>
            </a:r>
            <a:r>
              <a:rPr lang="es-CR" dirty="0"/>
              <a:t> No-Supervisado</a:t>
            </a:r>
          </a:p>
        </p:txBody>
      </p:sp>
      <p:graphicFrame>
        <p:nvGraphicFramePr>
          <p:cNvPr id="7" name="Table 7">
            <a:extLst>
              <a:ext uri="{FF2B5EF4-FFF2-40B4-BE49-F238E27FC236}">
                <a16:creationId xmlns:a16="http://schemas.microsoft.com/office/drawing/2014/main" id="{7B25CB88-C78D-4503-9D52-B3198C051AC9}"/>
              </a:ext>
            </a:extLst>
          </p:cNvPr>
          <p:cNvGraphicFramePr>
            <a:graphicFrameLocks noGrp="1"/>
          </p:cNvGraphicFramePr>
          <p:nvPr>
            <p:extLst>
              <p:ext uri="{D42A27DB-BD31-4B8C-83A1-F6EECF244321}">
                <p14:modId xmlns:p14="http://schemas.microsoft.com/office/powerpoint/2010/main" val="3955973766"/>
              </p:ext>
            </p:extLst>
          </p:nvPr>
        </p:nvGraphicFramePr>
        <p:xfrm>
          <a:off x="1115568" y="2338741"/>
          <a:ext cx="8736936" cy="1483360"/>
        </p:xfrm>
        <a:graphic>
          <a:graphicData uri="http://schemas.openxmlformats.org/drawingml/2006/table">
            <a:tbl>
              <a:tblPr firstRow="1" bandRow="1">
                <a:tableStyleId>{5C22544A-7EE6-4342-B048-85BDC9FD1C3A}</a:tableStyleId>
              </a:tblPr>
              <a:tblGrid>
                <a:gridCol w="1239568">
                  <a:extLst>
                    <a:ext uri="{9D8B030D-6E8A-4147-A177-3AD203B41FA5}">
                      <a16:colId xmlns:a16="http://schemas.microsoft.com/office/drawing/2014/main" val="1420174766"/>
                    </a:ext>
                  </a:extLst>
                </a:gridCol>
                <a:gridCol w="1239568">
                  <a:extLst>
                    <a:ext uri="{9D8B030D-6E8A-4147-A177-3AD203B41FA5}">
                      <a16:colId xmlns:a16="http://schemas.microsoft.com/office/drawing/2014/main" val="3389466443"/>
                    </a:ext>
                  </a:extLst>
                </a:gridCol>
                <a:gridCol w="1239568">
                  <a:extLst>
                    <a:ext uri="{9D8B030D-6E8A-4147-A177-3AD203B41FA5}">
                      <a16:colId xmlns:a16="http://schemas.microsoft.com/office/drawing/2014/main" val="284426606"/>
                    </a:ext>
                  </a:extLst>
                </a:gridCol>
                <a:gridCol w="1299528">
                  <a:extLst>
                    <a:ext uri="{9D8B030D-6E8A-4147-A177-3AD203B41FA5}">
                      <a16:colId xmlns:a16="http://schemas.microsoft.com/office/drawing/2014/main" val="3916182887"/>
                    </a:ext>
                  </a:extLst>
                </a:gridCol>
                <a:gridCol w="1239568">
                  <a:extLst>
                    <a:ext uri="{9D8B030D-6E8A-4147-A177-3AD203B41FA5}">
                      <a16:colId xmlns:a16="http://schemas.microsoft.com/office/drawing/2014/main" val="555536587"/>
                    </a:ext>
                  </a:extLst>
                </a:gridCol>
                <a:gridCol w="1239568">
                  <a:extLst>
                    <a:ext uri="{9D8B030D-6E8A-4147-A177-3AD203B41FA5}">
                      <a16:colId xmlns:a16="http://schemas.microsoft.com/office/drawing/2014/main" val="4228395410"/>
                    </a:ext>
                  </a:extLst>
                </a:gridCol>
                <a:gridCol w="1239568">
                  <a:extLst>
                    <a:ext uri="{9D8B030D-6E8A-4147-A177-3AD203B41FA5}">
                      <a16:colId xmlns:a16="http://schemas.microsoft.com/office/drawing/2014/main" val="143389863"/>
                    </a:ext>
                  </a:extLst>
                </a:gridCol>
              </a:tblGrid>
              <a:tr h="370840">
                <a:tc>
                  <a:txBody>
                    <a:bodyPr/>
                    <a:lstStyle/>
                    <a:p>
                      <a:pPr algn="ctr"/>
                      <a:r>
                        <a:rPr lang="es-CR" dirty="0"/>
                        <a:t>jabones</a:t>
                      </a:r>
                    </a:p>
                  </a:txBody>
                  <a:tcPr/>
                </a:tc>
                <a:tc>
                  <a:txBody>
                    <a:bodyPr/>
                    <a:lstStyle/>
                    <a:p>
                      <a:pPr algn="ctr"/>
                      <a:r>
                        <a:rPr lang="es-CR" dirty="0"/>
                        <a:t>lácteos</a:t>
                      </a:r>
                    </a:p>
                  </a:txBody>
                  <a:tcPr/>
                </a:tc>
                <a:tc>
                  <a:txBody>
                    <a:bodyPr/>
                    <a:lstStyle/>
                    <a:p>
                      <a:pPr algn="ctr"/>
                      <a:r>
                        <a:rPr lang="es-CR" dirty="0"/>
                        <a:t>postres</a:t>
                      </a:r>
                    </a:p>
                  </a:txBody>
                  <a:tcPr/>
                </a:tc>
                <a:tc>
                  <a:txBody>
                    <a:bodyPr/>
                    <a:lstStyle/>
                    <a:p>
                      <a:pPr algn="ctr"/>
                      <a:r>
                        <a:rPr lang="es-CR" dirty="0"/>
                        <a:t>abarrotes</a:t>
                      </a:r>
                    </a:p>
                  </a:txBody>
                  <a:tcPr/>
                </a:tc>
                <a:tc>
                  <a:txBody>
                    <a:bodyPr/>
                    <a:lstStyle/>
                    <a:p>
                      <a:pPr algn="ctr"/>
                      <a:r>
                        <a:rPr lang="es-CR" dirty="0"/>
                        <a:t>licores</a:t>
                      </a:r>
                    </a:p>
                  </a:txBody>
                  <a:tcPr/>
                </a:tc>
                <a:tc>
                  <a:txBody>
                    <a:bodyPr/>
                    <a:lstStyle/>
                    <a:p>
                      <a:pPr algn="ctr"/>
                      <a:r>
                        <a:rPr lang="es-CR" dirty="0"/>
                        <a:t>..</a:t>
                      </a:r>
                    </a:p>
                  </a:txBody>
                  <a:tcPr/>
                </a:tc>
                <a:tc>
                  <a:txBody>
                    <a:bodyPr/>
                    <a:lstStyle/>
                    <a:p>
                      <a:pPr algn="ctr"/>
                      <a:r>
                        <a:rPr lang="es-CR" dirty="0">
                          <a:solidFill>
                            <a:schemeClr val="bg1"/>
                          </a:solidFill>
                        </a:rPr>
                        <a:t>bebe</a:t>
                      </a:r>
                    </a:p>
                  </a:txBody>
                  <a:tcPr/>
                </a:tc>
                <a:extLst>
                  <a:ext uri="{0D108BD9-81ED-4DB2-BD59-A6C34878D82A}">
                    <a16:rowId xmlns:a16="http://schemas.microsoft.com/office/drawing/2014/main" val="109071166"/>
                  </a:ext>
                </a:extLst>
              </a:tr>
              <a:tr h="370840">
                <a:tc>
                  <a:txBody>
                    <a:bodyPr/>
                    <a:lstStyle/>
                    <a:p>
                      <a:pPr algn="ctr"/>
                      <a:r>
                        <a:rPr lang="es-CR" dirty="0"/>
                        <a:t>18,000</a:t>
                      </a:r>
                    </a:p>
                  </a:txBody>
                  <a:tcPr/>
                </a:tc>
                <a:tc>
                  <a:txBody>
                    <a:bodyPr/>
                    <a:lstStyle/>
                    <a:p>
                      <a:pPr algn="ctr"/>
                      <a:r>
                        <a:rPr lang="es-CR" dirty="0"/>
                        <a:t>150,000</a:t>
                      </a:r>
                    </a:p>
                  </a:txBody>
                  <a:tcPr/>
                </a:tc>
                <a:tc>
                  <a:txBody>
                    <a:bodyPr/>
                    <a:lstStyle/>
                    <a:p>
                      <a:pPr algn="ctr"/>
                      <a:r>
                        <a:rPr lang="es-CR" dirty="0"/>
                        <a:t>12,000</a:t>
                      </a:r>
                    </a:p>
                  </a:txBody>
                  <a:tcPr/>
                </a:tc>
                <a:tc>
                  <a:txBody>
                    <a:bodyPr/>
                    <a:lstStyle/>
                    <a:p>
                      <a:pPr algn="ctr"/>
                      <a:r>
                        <a:rPr lang="es-CR" dirty="0"/>
                        <a:t>560,000</a:t>
                      </a:r>
                    </a:p>
                  </a:txBody>
                  <a:tcPr/>
                </a:tc>
                <a:tc>
                  <a:txBody>
                    <a:bodyPr/>
                    <a:lstStyle/>
                    <a:p>
                      <a:pPr algn="ctr"/>
                      <a:r>
                        <a:rPr lang="es-CR" dirty="0"/>
                        <a:t>760,000</a:t>
                      </a:r>
                    </a:p>
                  </a:txBody>
                  <a:tcPr/>
                </a:tc>
                <a:tc>
                  <a:txBody>
                    <a:bodyPr/>
                    <a:lstStyle/>
                    <a:p>
                      <a:pPr algn="ctr"/>
                      <a:r>
                        <a:rPr lang="es-CR" dirty="0"/>
                        <a:t>..</a:t>
                      </a:r>
                    </a:p>
                  </a:txBody>
                  <a:tcPr/>
                </a:tc>
                <a:tc>
                  <a:txBody>
                    <a:bodyPr/>
                    <a:lstStyle/>
                    <a:p>
                      <a:pPr algn="ctr"/>
                      <a:r>
                        <a:rPr lang="es-CR" dirty="0"/>
                        <a:t>1,000</a:t>
                      </a:r>
                    </a:p>
                  </a:txBody>
                  <a:tcPr/>
                </a:tc>
                <a:extLst>
                  <a:ext uri="{0D108BD9-81ED-4DB2-BD59-A6C34878D82A}">
                    <a16:rowId xmlns:a16="http://schemas.microsoft.com/office/drawing/2014/main" val="615603921"/>
                  </a:ext>
                </a:extLst>
              </a:tr>
              <a:tr h="370840">
                <a:tc>
                  <a:txBody>
                    <a:bodyPr/>
                    <a:lstStyle/>
                    <a:p>
                      <a:pPr algn="ctr"/>
                      <a:r>
                        <a:rPr lang="es-CR" dirty="0"/>
                        <a:t>..</a:t>
                      </a:r>
                    </a:p>
                  </a:txBody>
                  <a:tcPr/>
                </a:tc>
                <a:tc>
                  <a:txBody>
                    <a:bodyPr/>
                    <a:lstStyle/>
                    <a:p>
                      <a:pPr algn="ctr"/>
                      <a:r>
                        <a:rPr lang="es-CR" dirty="0"/>
                        <a:t>..</a:t>
                      </a:r>
                    </a:p>
                  </a:txBody>
                  <a:tcPr/>
                </a:tc>
                <a:tc>
                  <a:txBody>
                    <a:bodyPr/>
                    <a:lstStyle/>
                    <a:p>
                      <a:pPr algn="ctr"/>
                      <a:r>
                        <a:rPr lang="es-CR" dirty="0"/>
                        <a:t>..</a:t>
                      </a:r>
                    </a:p>
                  </a:txBody>
                  <a:tcPr/>
                </a:tc>
                <a:tc>
                  <a:txBody>
                    <a:bodyPr/>
                    <a:lstStyle/>
                    <a:p>
                      <a:pPr algn="ctr"/>
                      <a:r>
                        <a:rPr lang="es-CR" dirty="0"/>
                        <a:t>..</a:t>
                      </a:r>
                    </a:p>
                  </a:txBody>
                  <a:tcPr/>
                </a:tc>
                <a:tc>
                  <a:txBody>
                    <a:bodyPr/>
                    <a:lstStyle/>
                    <a:p>
                      <a:pPr algn="ctr"/>
                      <a:endParaRPr lang="es-CR" dirty="0"/>
                    </a:p>
                  </a:txBody>
                  <a:tcPr/>
                </a:tc>
                <a:tc>
                  <a:txBody>
                    <a:bodyPr/>
                    <a:lstStyle/>
                    <a:p>
                      <a:pPr algn="ctr"/>
                      <a:r>
                        <a:rPr lang="es-CR" dirty="0"/>
                        <a:t>..</a:t>
                      </a:r>
                    </a:p>
                  </a:txBody>
                  <a:tcPr/>
                </a:tc>
                <a:tc>
                  <a:txBody>
                    <a:bodyPr/>
                    <a:lstStyle/>
                    <a:p>
                      <a:pPr algn="ctr"/>
                      <a:r>
                        <a:rPr lang="es-CR" dirty="0"/>
                        <a:t>..</a:t>
                      </a:r>
                    </a:p>
                  </a:txBody>
                  <a:tcPr/>
                </a:tc>
                <a:extLst>
                  <a:ext uri="{0D108BD9-81ED-4DB2-BD59-A6C34878D82A}">
                    <a16:rowId xmlns:a16="http://schemas.microsoft.com/office/drawing/2014/main" val="2951050621"/>
                  </a:ext>
                </a:extLst>
              </a:tr>
              <a:tr h="370840">
                <a:tc>
                  <a:txBody>
                    <a:bodyPr/>
                    <a:lstStyle/>
                    <a:p>
                      <a:pPr algn="ctr"/>
                      <a:r>
                        <a:rPr lang="es-CR" dirty="0"/>
                        <a:t>5,000</a:t>
                      </a:r>
                    </a:p>
                  </a:txBody>
                  <a:tcPr/>
                </a:tc>
                <a:tc>
                  <a:txBody>
                    <a:bodyPr/>
                    <a:lstStyle/>
                    <a:p>
                      <a:pPr algn="ctr"/>
                      <a:r>
                        <a:rPr lang="es-CR" dirty="0"/>
                        <a:t>12,000</a:t>
                      </a:r>
                    </a:p>
                  </a:txBody>
                  <a:tcPr/>
                </a:tc>
                <a:tc>
                  <a:txBody>
                    <a:bodyPr/>
                    <a:lstStyle/>
                    <a:p>
                      <a:pPr algn="ctr"/>
                      <a:r>
                        <a:rPr lang="es-CR" dirty="0"/>
                        <a:t>4,000</a:t>
                      </a:r>
                    </a:p>
                  </a:txBody>
                  <a:tcPr/>
                </a:tc>
                <a:tc>
                  <a:txBody>
                    <a:bodyPr/>
                    <a:lstStyle/>
                    <a:p>
                      <a:pPr algn="ctr"/>
                      <a:r>
                        <a:rPr lang="es-CR" dirty="0"/>
                        <a:t>30,000</a:t>
                      </a:r>
                    </a:p>
                  </a:txBody>
                  <a:tcPr/>
                </a:tc>
                <a:tc>
                  <a:txBody>
                    <a:bodyPr/>
                    <a:lstStyle/>
                    <a:p>
                      <a:pPr algn="ctr"/>
                      <a:r>
                        <a:rPr lang="es-CR" dirty="0"/>
                        <a:t>12,500</a:t>
                      </a:r>
                    </a:p>
                  </a:txBody>
                  <a:tcPr/>
                </a:tc>
                <a:tc>
                  <a:txBody>
                    <a:bodyPr/>
                    <a:lstStyle/>
                    <a:p>
                      <a:pPr algn="ctr"/>
                      <a:r>
                        <a:rPr lang="es-CR" dirty="0"/>
                        <a:t>..</a:t>
                      </a:r>
                    </a:p>
                  </a:txBody>
                  <a:tcPr/>
                </a:tc>
                <a:tc>
                  <a:txBody>
                    <a:bodyPr/>
                    <a:lstStyle/>
                    <a:p>
                      <a:pPr algn="ctr"/>
                      <a:r>
                        <a:rPr lang="es-CR" dirty="0"/>
                        <a:t>7,500</a:t>
                      </a:r>
                    </a:p>
                  </a:txBody>
                  <a:tcPr/>
                </a:tc>
                <a:extLst>
                  <a:ext uri="{0D108BD9-81ED-4DB2-BD59-A6C34878D82A}">
                    <a16:rowId xmlns:a16="http://schemas.microsoft.com/office/drawing/2014/main" val="3220191910"/>
                  </a:ext>
                </a:extLst>
              </a:tr>
            </a:tbl>
          </a:graphicData>
        </a:graphic>
      </p:graphicFrame>
      <p:cxnSp>
        <p:nvCxnSpPr>
          <p:cNvPr id="10" name="Straight Connector 9">
            <a:extLst>
              <a:ext uri="{FF2B5EF4-FFF2-40B4-BE49-F238E27FC236}">
                <a16:creationId xmlns:a16="http://schemas.microsoft.com/office/drawing/2014/main" id="{03FB7634-E03C-4551-8920-8EA15E26B052}"/>
              </a:ext>
            </a:extLst>
          </p:cNvPr>
          <p:cNvCxnSpPr/>
          <p:nvPr/>
        </p:nvCxnSpPr>
        <p:spPr>
          <a:xfrm>
            <a:off x="1115568" y="4009938"/>
            <a:ext cx="0" cy="2273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FBD43A-2AF3-48B1-BCF8-6143E0AB4589}"/>
              </a:ext>
            </a:extLst>
          </p:cNvPr>
          <p:cNvCxnSpPr/>
          <p:nvPr/>
        </p:nvCxnSpPr>
        <p:spPr>
          <a:xfrm>
            <a:off x="1115568" y="6283354"/>
            <a:ext cx="867000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Star: 5 Points 12">
            <a:extLst>
              <a:ext uri="{FF2B5EF4-FFF2-40B4-BE49-F238E27FC236}">
                <a16:creationId xmlns:a16="http://schemas.microsoft.com/office/drawing/2014/main" id="{0366E20E-8C86-4096-BF00-5D227DF38331}"/>
              </a:ext>
            </a:extLst>
          </p:cNvPr>
          <p:cNvSpPr/>
          <p:nvPr/>
        </p:nvSpPr>
        <p:spPr>
          <a:xfrm>
            <a:off x="1522416" y="4286774"/>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4" name="Star: 5 Points 13">
            <a:extLst>
              <a:ext uri="{FF2B5EF4-FFF2-40B4-BE49-F238E27FC236}">
                <a16:creationId xmlns:a16="http://schemas.microsoft.com/office/drawing/2014/main" id="{4DBC6D4C-A9FE-40AD-814D-D8E7B6014DB6}"/>
              </a:ext>
            </a:extLst>
          </p:cNvPr>
          <p:cNvSpPr/>
          <p:nvPr/>
        </p:nvSpPr>
        <p:spPr>
          <a:xfrm>
            <a:off x="2433299" y="4691826"/>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Star: 5 Points 14">
            <a:extLst>
              <a:ext uri="{FF2B5EF4-FFF2-40B4-BE49-F238E27FC236}">
                <a16:creationId xmlns:a16="http://schemas.microsoft.com/office/drawing/2014/main" id="{8F4EBDE7-ECA7-4D76-AF74-509A7547AE03}"/>
              </a:ext>
            </a:extLst>
          </p:cNvPr>
          <p:cNvSpPr/>
          <p:nvPr/>
        </p:nvSpPr>
        <p:spPr>
          <a:xfrm>
            <a:off x="1457403" y="4769152"/>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6" name="Star: 5 Points 15">
            <a:extLst>
              <a:ext uri="{FF2B5EF4-FFF2-40B4-BE49-F238E27FC236}">
                <a16:creationId xmlns:a16="http://schemas.microsoft.com/office/drawing/2014/main" id="{0573AA7B-AF41-460F-BA8D-14B30722124F}"/>
              </a:ext>
            </a:extLst>
          </p:cNvPr>
          <p:cNvSpPr/>
          <p:nvPr/>
        </p:nvSpPr>
        <p:spPr>
          <a:xfrm>
            <a:off x="1944659" y="4832977"/>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7" name="Star: 5 Points 16">
            <a:extLst>
              <a:ext uri="{FF2B5EF4-FFF2-40B4-BE49-F238E27FC236}">
                <a16:creationId xmlns:a16="http://schemas.microsoft.com/office/drawing/2014/main" id="{8D2B2C6A-469F-40AF-A995-23D6854A4CBA}"/>
              </a:ext>
            </a:extLst>
          </p:cNvPr>
          <p:cNvSpPr/>
          <p:nvPr/>
        </p:nvSpPr>
        <p:spPr>
          <a:xfrm>
            <a:off x="2091465" y="4380229"/>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8" name="Star: 5 Points 17">
            <a:extLst>
              <a:ext uri="{FF2B5EF4-FFF2-40B4-BE49-F238E27FC236}">
                <a16:creationId xmlns:a16="http://schemas.microsoft.com/office/drawing/2014/main" id="{644143FF-63A9-4389-B932-7DD06707A7B7}"/>
              </a:ext>
            </a:extLst>
          </p:cNvPr>
          <p:cNvSpPr/>
          <p:nvPr/>
        </p:nvSpPr>
        <p:spPr>
          <a:xfrm>
            <a:off x="5870710" y="4256964"/>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9" name="Star: 5 Points 18">
            <a:extLst>
              <a:ext uri="{FF2B5EF4-FFF2-40B4-BE49-F238E27FC236}">
                <a16:creationId xmlns:a16="http://schemas.microsoft.com/office/drawing/2014/main" id="{A833A0C0-0A2E-4E5E-BAE8-8CF620505834}"/>
              </a:ext>
            </a:extLst>
          </p:cNvPr>
          <p:cNvSpPr/>
          <p:nvPr/>
        </p:nvSpPr>
        <p:spPr>
          <a:xfrm>
            <a:off x="5484036" y="4375264"/>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0" name="Star: 5 Points 19">
            <a:extLst>
              <a:ext uri="{FF2B5EF4-FFF2-40B4-BE49-F238E27FC236}">
                <a16:creationId xmlns:a16="http://schemas.microsoft.com/office/drawing/2014/main" id="{64994CF3-02F6-42FB-A73E-7CDFED92FC00}"/>
              </a:ext>
            </a:extLst>
          </p:cNvPr>
          <p:cNvSpPr/>
          <p:nvPr/>
        </p:nvSpPr>
        <p:spPr>
          <a:xfrm>
            <a:off x="5724600" y="4643320"/>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1" name="Star: 5 Points 20">
            <a:extLst>
              <a:ext uri="{FF2B5EF4-FFF2-40B4-BE49-F238E27FC236}">
                <a16:creationId xmlns:a16="http://schemas.microsoft.com/office/drawing/2014/main" id="{F53C1D9C-2A72-4A43-ACF7-AB13BA4844E3}"/>
              </a:ext>
            </a:extLst>
          </p:cNvPr>
          <p:cNvSpPr/>
          <p:nvPr/>
        </p:nvSpPr>
        <p:spPr>
          <a:xfrm>
            <a:off x="6153750" y="4691827"/>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2" name="Star: 5 Points 21">
            <a:extLst>
              <a:ext uri="{FF2B5EF4-FFF2-40B4-BE49-F238E27FC236}">
                <a16:creationId xmlns:a16="http://schemas.microsoft.com/office/drawing/2014/main" id="{06C16D34-C1E1-4B59-9831-32B0EC188CFF}"/>
              </a:ext>
            </a:extLst>
          </p:cNvPr>
          <p:cNvSpPr/>
          <p:nvPr/>
        </p:nvSpPr>
        <p:spPr>
          <a:xfrm>
            <a:off x="5278669" y="4841756"/>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3" name="Star: 5 Points 22">
            <a:extLst>
              <a:ext uri="{FF2B5EF4-FFF2-40B4-BE49-F238E27FC236}">
                <a16:creationId xmlns:a16="http://schemas.microsoft.com/office/drawing/2014/main" id="{6EE23847-1F69-4968-A58C-487A75F2C4E4}"/>
              </a:ext>
            </a:extLst>
          </p:cNvPr>
          <p:cNvSpPr/>
          <p:nvPr/>
        </p:nvSpPr>
        <p:spPr>
          <a:xfrm>
            <a:off x="5778346" y="5029676"/>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4" name="Star: 5 Points 23">
            <a:extLst>
              <a:ext uri="{FF2B5EF4-FFF2-40B4-BE49-F238E27FC236}">
                <a16:creationId xmlns:a16="http://schemas.microsoft.com/office/drawing/2014/main" id="{77D422FE-A61F-4144-971D-D06992E3CBEC}"/>
              </a:ext>
            </a:extLst>
          </p:cNvPr>
          <p:cNvSpPr/>
          <p:nvPr/>
        </p:nvSpPr>
        <p:spPr>
          <a:xfrm>
            <a:off x="3563737" y="5288786"/>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5" name="Star: 5 Points 24">
            <a:extLst>
              <a:ext uri="{FF2B5EF4-FFF2-40B4-BE49-F238E27FC236}">
                <a16:creationId xmlns:a16="http://schemas.microsoft.com/office/drawing/2014/main" id="{220CDD9A-B93F-4BE0-86B5-05327691905F}"/>
              </a:ext>
            </a:extLst>
          </p:cNvPr>
          <p:cNvSpPr/>
          <p:nvPr/>
        </p:nvSpPr>
        <p:spPr>
          <a:xfrm>
            <a:off x="3991576" y="5404852"/>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6" name="Star: 5 Points 25">
            <a:extLst>
              <a:ext uri="{FF2B5EF4-FFF2-40B4-BE49-F238E27FC236}">
                <a16:creationId xmlns:a16="http://schemas.microsoft.com/office/drawing/2014/main" id="{B1263B7E-6242-48F1-9AD9-0DF1BEB42304}"/>
              </a:ext>
            </a:extLst>
          </p:cNvPr>
          <p:cNvSpPr/>
          <p:nvPr/>
        </p:nvSpPr>
        <p:spPr>
          <a:xfrm>
            <a:off x="3761576" y="5660719"/>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7" name="Star: 5 Points 26">
            <a:extLst>
              <a:ext uri="{FF2B5EF4-FFF2-40B4-BE49-F238E27FC236}">
                <a16:creationId xmlns:a16="http://schemas.microsoft.com/office/drawing/2014/main" id="{D0055B5E-86D7-49D3-86CB-8AAB307D1152}"/>
              </a:ext>
            </a:extLst>
          </p:cNvPr>
          <p:cNvSpPr/>
          <p:nvPr/>
        </p:nvSpPr>
        <p:spPr>
          <a:xfrm>
            <a:off x="4285189" y="5715409"/>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8" name="Star: 5 Points 27">
            <a:extLst>
              <a:ext uri="{FF2B5EF4-FFF2-40B4-BE49-F238E27FC236}">
                <a16:creationId xmlns:a16="http://schemas.microsoft.com/office/drawing/2014/main" id="{2E09B6DF-169F-4E43-A602-F88CA6B31497}"/>
              </a:ext>
            </a:extLst>
          </p:cNvPr>
          <p:cNvSpPr/>
          <p:nvPr/>
        </p:nvSpPr>
        <p:spPr>
          <a:xfrm>
            <a:off x="3346333" y="5656515"/>
            <a:ext cx="293613" cy="2516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9" name="TextBox 28">
            <a:extLst>
              <a:ext uri="{FF2B5EF4-FFF2-40B4-BE49-F238E27FC236}">
                <a16:creationId xmlns:a16="http://schemas.microsoft.com/office/drawing/2014/main" id="{5738D2B4-1E24-405D-B026-FD3B3C5A7421}"/>
              </a:ext>
            </a:extLst>
          </p:cNvPr>
          <p:cNvSpPr txBox="1"/>
          <p:nvPr/>
        </p:nvSpPr>
        <p:spPr>
          <a:xfrm>
            <a:off x="4248053" y="1632614"/>
            <a:ext cx="3370976" cy="369332"/>
          </a:xfrm>
          <a:prstGeom prst="rect">
            <a:avLst/>
          </a:prstGeom>
          <a:noFill/>
        </p:spPr>
        <p:txBody>
          <a:bodyPr wrap="square" rtlCol="0">
            <a:spAutoFit/>
          </a:bodyPr>
          <a:lstStyle/>
          <a:p>
            <a:r>
              <a:rPr lang="es-CR" dirty="0"/>
              <a:t>Atributos o </a:t>
            </a:r>
            <a:r>
              <a:rPr lang="es-CR" dirty="0" err="1"/>
              <a:t>Features</a:t>
            </a:r>
            <a:r>
              <a:rPr lang="es-CR" dirty="0"/>
              <a:t> (</a:t>
            </a:r>
            <a:r>
              <a:rPr lang="es-CR" dirty="0" err="1"/>
              <a:t>x</a:t>
            </a:r>
            <a:r>
              <a:rPr lang="es-CR" baseline="-25000" dirty="0" err="1"/>
              <a:t>n</a:t>
            </a:r>
            <a:r>
              <a:rPr lang="es-CR" dirty="0"/>
              <a:t>)</a:t>
            </a:r>
          </a:p>
        </p:txBody>
      </p:sp>
      <p:sp>
        <p:nvSpPr>
          <p:cNvPr id="30" name="Right Brace 29">
            <a:extLst>
              <a:ext uri="{FF2B5EF4-FFF2-40B4-BE49-F238E27FC236}">
                <a16:creationId xmlns:a16="http://schemas.microsoft.com/office/drawing/2014/main" id="{89271BFF-3656-4A80-9ADC-E078A0A459E0}"/>
              </a:ext>
            </a:extLst>
          </p:cNvPr>
          <p:cNvSpPr/>
          <p:nvPr/>
        </p:nvSpPr>
        <p:spPr>
          <a:xfrm rot="16200000">
            <a:off x="5360216" y="-2238329"/>
            <a:ext cx="268448" cy="8736936"/>
          </a:xfrm>
          <a:prstGeom prst="rightBrace">
            <a:avLst>
              <a:gd name="adj1" fmla="val 8333"/>
              <a:gd name="adj2" fmla="val 4943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31" name="Oval 30">
            <a:extLst>
              <a:ext uri="{FF2B5EF4-FFF2-40B4-BE49-F238E27FC236}">
                <a16:creationId xmlns:a16="http://schemas.microsoft.com/office/drawing/2014/main" id="{5C048D0D-4A72-45A3-B4D0-4DD9265EFA36}"/>
              </a:ext>
            </a:extLst>
          </p:cNvPr>
          <p:cNvSpPr/>
          <p:nvPr/>
        </p:nvSpPr>
        <p:spPr>
          <a:xfrm>
            <a:off x="1019076" y="4127383"/>
            <a:ext cx="1963182" cy="117957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R"/>
          </a:p>
        </p:txBody>
      </p:sp>
      <p:sp>
        <p:nvSpPr>
          <p:cNvPr id="32" name="Oval 31">
            <a:extLst>
              <a:ext uri="{FF2B5EF4-FFF2-40B4-BE49-F238E27FC236}">
                <a16:creationId xmlns:a16="http://schemas.microsoft.com/office/drawing/2014/main" id="{74E11853-C96C-446E-984D-D20799D55E63}"/>
              </a:ext>
            </a:extLst>
          </p:cNvPr>
          <p:cNvSpPr/>
          <p:nvPr/>
        </p:nvSpPr>
        <p:spPr>
          <a:xfrm>
            <a:off x="2939611" y="5066727"/>
            <a:ext cx="1963182" cy="117957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R"/>
          </a:p>
        </p:txBody>
      </p:sp>
      <p:sp>
        <p:nvSpPr>
          <p:cNvPr id="33" name="Oval 32">
            <a:extLst>
              <a:ext uri="{FF2B5EF4-FFF2-40B4-BE49-F238E27FC236}">
                <a16:creationId xmlns:a16="http://schemas.microsoft.com/office/drawing/2014/main" id="{A02FC1A5-8F0B-4E85-B148-D9A8267DB6BC}"/>
              </a:ext>
            </a:extLst>
          </p:cNvPr>
          <p:cNvSpPr/>
          <p:nvPr/>
        </p:nvSpPr>
        <p:spPr>
          <a:xfrm>
            <a:off x="4902793" y="4179363"/>
            <a:ext cx="1963182" cy="1179575"/>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R"/>
          </a:p>
        </p:txBody>
      </p:sp>
      <p:sp>
        <p:nvSpPr>
          <p:cNvPr id="34" name="TextBox 33">
            <a:extLst>
              <a:ext uri="{FF2B5EF4-FFF2-40B4-BE49-F238E27FC236}">
                <a16:creationId xmlns:a16="http://schemas.microsoft.com/office/drawing/2014/main" id="{D2DE3C37-A640-4945-90C4-AE45661B1D8C}"/>
              </a:ext>
            </a:extLst>
          </p:cNvPr>
          <p:cNvSpPr txBox="1"/>
          <p:nvPr/>
        </p:nvSpPr>
        <p:spPr>
          <a:xfrm>
            <a:off x="6966871" y="4416813"/>
            <a:ext cx="2795171" cy="369332"/>
          </a:xfrm>
          <a:prstGeom prst="rect">
            <a:avLst/>
          </a:prstGeom>
          <a:noFill/>
        </p:spPr>
        <p:txBody>
          <a:bodyPr wrap="square" rtlCol="0">
            <a:spAutoFit/>
          </a:bodyPr>
          <a:lstStyle/>
          <a:p>
            <a:r>
              <a:rPr lang="es-CR" dirty="0"/>
              <a:t>Clientes Corporativos (2)</a:t>
            </a:r>
          </a:p>
        </p:txBody>
      </p:sp>
      <p:sp>
        <p:nvSpPr>
          <p:cNvPr id="35" name="TextBox 34">
            <a:extLst>
              <a:ext uri="{FF2B5EF4-FFF2-40B4-BE49-F238E27FC236}">
                <a16:creationId xmlns:a16="http://schemas.microsoft.com/office/drawing/2014/main" id="{FE51D0FB-006C-40BF-9078-914E9B420DDE}"/>
              </a:ext>
            </a:extLst>
          </p:cNvPr>
          <p:cNvSpPr txBox="1"/>
          <p:nvPr/>
        </p:nvSpPr>
        <p:spPr>
          <a:xfrm>
            <a:off x="4985524" y="5551343"/>
            <a:ext cx="2795171" cy="369332"/>
          </a:xfrm>
          <a:prstGeom prst="rect">
            <a:avLst/>
          </a:prstGeom>
          <a:noFill/>
        </p:spPr>
        <p:txBody>
          <a:bodyPr wrap="square" rtlCol="0">
            <a:spAutoFit/>
          </a:bodyPr>
          <a:lstStyle/>
          <a:p>
            <a:r>
              <a:rPr lang="es-CR" dirty="0"/>
              <a:t>Clientes Persona (1)</a:t>
            </a:r>
          </a:p>
        </p:txBody>
      </p:sp>
      <p:sp>
        <p:nvSpPr>
          <p:cNvPr id="36" name="TextBox 35">
            <a:extLst>
              <a:ext uri="{FF2B5EF4-FFF2-40B4-BE49-F238E27FC236}">
                <a16:creationId xmlns:a16="http://schemas.microsoft.com/office/drawing/2014/main" id="{41AC326E-1B23-4214-A189-A6EAF7B98A32}"/>
              </a:ext>
            </a:extLst>
          </p:cNvPr>
          <p:cNvSpPr txBox="1"/>
          <p:nvPr/>
        </p:nvSpPr>
        <p:spPr>
          <a:xfrm>
            <a:off x="2838715" y="4087290"/>
            <a:ext cx="1963182" cy="369332"/>
          </a:xfrm>
          <a:prstGeom prst="rect">
            <a:avLst/>
          </a:prstGeom>
          <a:noFill/>
        </p:spPr>
        <p:txBody>
          <a:bodyPr wrap="square" rtlCol="0">
            <a:spAutoFit/>
          </a:bodyPr>
          <a:lstStyle/>
          <a:p>
            <a:r>
              <a:rPr lang="es-CR" dirty="0"/>
              <a:t>Restaurantes (0)</a:t>
            </a:r>
          </a:p>
        </p:txBody>
      </p:sp>
      <p:graphicFrame>
        <p:nvGraphicFramePr>
          <p:cNvPr id="37" name="Table 37">
            <a:extLst>
              <a:ext uri="{FF2B5EF4-FFF2-40B4-BE49-F238E27FC236}">
                <a16:creationId xmlns:a16="http://schemas.microsoft.com/office/drawing/2014/main" id="{4C8F816D-9920-443E-BD8F-C14EB910E1FA}"/>
              </a:ext>
            </a:extLst>
          </p:cNvPr>
          <p:cNvGraphicFramePr>
            <a:graphicFrameLocks noGrp="1"/>
          </p:cNvGraphicFramePr>
          <p:nvPr>
            <p:extLst>
              <p:ext uri="{D42A27DB-BD31-4B8C-83A1-F6EECF244321}">
                <p14:modId xmlns:p14="http://schemas.microsoft.com/office/powerpoint/2010/main" val="2973082155"/>
              </p:ext>
            </p:extLst>
          </p:nvPr>
        </p:nvGraphicFramePr>
        <p:xfrm>
          <a:off x="10188280" y="2338741"/>
          <a:ext cx="1216367" cy="1484961"/>
        </p:xfrm>
        <a:graphic>
          <a:graphicData uri="http://schemas.openxmlformats.org/drawingml/2006/table">
            <a:tbl>
              <a:tblPr firstRow="1" bandRow="1">
                <a:tableStyleId>{93296810-A885-4BE3-A3E7-6D5BEEA58F35}</a:tableStyleId>
              </a:tblPr>
              <a:tblGrid>
                <a:gridCol w="1216367">
                  <a:extLst>
                    <a:ext uri="{9D8B030D-6E8A-4147-A177-3AD203B41FA5}">
                      <a16:colId xmlns:a16="http://schemas.microsoft.com/office/drawing/2014/main" val="3221811916"/>
                    </a:ext>
                  </a:extLst>
                </a:gridCol>
              </a:tblGrid>
              <a:tr h="387681">
                <a:tc>
                  <a:txBody>
                    <a:bodyPr/>
                    <a:lstStyle/>
                    <a:p>
                      <a:pPr algn="ctr"/>
                      <a:r>
                        <a:rPr lang="es-CR" dirty="0"/>
                        <a:t>Tipo (y)</a:t>
                      </a:r>
                    </a:p>
                  </a:txBody>
                  <a:tcPr/>
                </a:tc>
                <a:extLst>
                  <a:ext uri="{0D108BD9-81ED-4DB2-BD59-A6C34878D82A}">
                    <a16:rowId xmlns:a16="http://schemas.microsoft.com/office/drawing/2014/main" val="4207810552"/>
                  </a:ext>
                </a:extLst>
              </a:tr>
              <a:tr h="313870">
                <a:tc>
                  <a:txBody>
                    <a:bodyPr/>
                    <a:lstStyle/>
                    <a:p>
                      <a:pPr algn="ctr"/>
                      <a:r>
                        <a:rPr lang="es-CR" dirty="0"/>
                        <a:t>0</a:t>
                      </a:r>
                    </a:p>
                  </a:txBody>
                  <a:tcPr/>
                </a:tc>
                <a:extLst>
                  <a:ext uri="{0D108BD9-81ED-4DB2-BD59-A6C34878D82A}">
                    <a16:rowId xmlns:a16="http://schemas.microsoft.com/office/drawing/2014/main" val="709005943"/>
                  </a:ext>
                </a:extLst>
              </a:tr>
              <a:tr h="313870">
                <a:tc>
                  <a:txBody>
                    <a:bodyPr/>
                    <a:lstStyle/>
                    <a:p>
                      <a:pPr algn="ctr"/>
                      <a:r>
                        <a:rPr lang="es-CR" dirty="0"/>
                        <a:t>…</a:t>
                      </a:r>
                    </a:p>
                  </a:txBody>
                  <a:tcPr/>
                </a:tc>
                <a:extLst>
                  <a:ext uri="{0D108BD9-81ED-4DB2-BD59-A6C34878D82A}">
                    <a16:rowId xmlns:a16="http://schemas.microsoft.com/office/drawing/2014/main" val="2487782316"/>
                  </a:ext>
                </a:extLst>
              </a:tr>
              <a:tr h="313870">
                <a:tc>
                  <a:txBody>
                    <a:bodyPr/>
                    <a:lstStyle/>
                    <a:p>
                      <a:pPr algn="ctr"/>
                      <a:r>
                        <a:rPr lang="es-CR" dirty="0"/>
                        <a:t>1</a:t>
                      </a:r>
                    </a:p>
                  </a:txBody>
                  <a:tcPr/>
                </a:tc>
                <a:extLst>
                  <a:ext uri="{0D108BD9-81ED-4DB2-BD59-A6C34878D82A}">
                    <a16:rowId xmlns:a16="http://schemas.microsoft.com/office/drawing/2014/main" val="3356251969"/>
                  </a:ext>
                </a:extLst>
              </a:tr>
            </a:tbl>
          </a:graphicData>
        </a:graphic>
      </p:graphicFrame>
      <p:sp>
        <p:nvSpPr>
          <p:cNvPr id="38" name="Right Brace 37">
            <a:extLst>
              <a:ext uri="{FF2B5EF4-FFF2-40B4-BE49-F238E27FC236}">
                <a16:creationId xmlns:a16="http://schemas.microsoft.com/office/drawing/2014/main" id="{4A592690-2AAF-4ADA-97D6-F1CA7CAFFCDE}"/>
              </a:ext>
            </a:extLst>
          </p:cNvPr>
          <p:cNvSpPr/>
          <p:nvPr/>
        </p:nvSpPr>
        <p:spPr>
          <a:xfrm rot="16200000">
            <a:off x="10695795" y="1555512"/>
            <a:ext cx="201335" cy="12163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R"/>
          </a:p>
        </p:txBody>
      </p:sp>
      <p:sp>
        <p:nvSpPr>
          <p:cNvPr id="39" name="TextBox 38">
            <a:extLst>
              <a:ext uri="{FF2B5EF4-FFF2-40B4-BE49-F238E27FC236}">
                <a16:creationId xmlns:a16="http://schemas.microsoft.com/office/drawing/2014/main" id="{FB491ED6-EDD1-4AA7-9259-E13427145D7B}"/>
              </a:ext>
            </a:extLst>
          </p:cNvPr>
          <p:cNvSpPr txBox="1"/>
          <p:nvPr/>
        </p:nvSpPr>
        <p:spPr>
          <a:xfrm>
            <a:off x="9682425" y="1634788"/>
            <a:ext cx="2228074" cy="369332"/>
          </a:xfrm>
          <a:prstGeom prst="rect">
            <a:avLst/>
          </a:prstGeom>
          <a:noFill/>
        </p:spPr>
        <p:txBody>
          <a:bodyPr wrap="square" rtlCol="0">
            <a:spAutoFit/>
          </a:bodyPr>
          <a:lstStyle/>
          <a:p>
            <a:pPr algn="ctr"/>
            <a:r>
              <a:rPr lang="es-CR" dirty="0"/>
              <a:t>Nueva Etiqueta (y)</a:t>
            </a:r>
          </a:p>
        </p:txBody>
      </p:sp>
    </p:spTree>
    <p:extLst>
      <p:ext uri="{BB962C8B-B14F-4D97-AF65-F5344CB8AC3E}">
        <p14:creationId xmlns:p14="http://schemas.microsoft.com/office/powerpoint/2010/main" val="169228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FE69-8A3B-4D81-A41B-6D41BB766BD2}"/>
              </a:ext>
            </a:extLst>
          </p:cNvPr>
          <p:cNvSpPr>
            <a:spLocks noGrp="1"/>
          </p:cNvSpPr>
          <p:nvPr>
            <p:ph type="title"/>
          </p:nvPr>
        </p:nvSpPr>
        <p:spPr/>
        <p:txBody>
          <a:bodyPr/>
          <a:lstStyle/>
          <a:p>
            <a:r>
              <a:rPr lang="es-CR" dirty="0"/>
              <a:t>Algoritmo: </a:t>
            </a:r>
            <a:r>
              <a:rPr lang="es-CR" dirty="0">
                <a:solidFill>
                  <a:srgbClr val="00B0F0"/>
                </a:solidFill>
              </a:rPr>
              <a:t>K</a:t>
            </a:r>
            <a:r>
              <a:rPr lang="es-CR" dirty="0"/>
              <a:t>-NN (supervisado)</a:t>
            </a:r>
          </a:p>
        </p:txBody>
      </p:sp>
      <p:sp>
        <p:nvSpPr>
          <p:cNvPr id="6" name="Slide Number Placeholder 5">
            <a:extLst>
              <a:ext uri="{FF2B5EF4-FFF2-40B4-BE49-F238E27FC236}">
                <a16:creationId xmlns:a16="http://schemas.microsoft.com/office/drawing/2014/main" id="{9039E18C-A39F-4FD0-9BEB-64A0DE35934F}"/>
              </a:ext>
            </a:extLst>
          </p:cNvPr>
          <p:cNvSpPr>
            <a:spLocks noGrp="1"/>
          </p:cNvSpPr>
          <p:nvPr>
            <p:ph type="sldNum" sz="quarter" idx="12"/>
          </p:nvPr>
        </p:nvSpPr>
        <p:spPr/>
        <p:txBody>
          <a:bodyPr/>
          <a:lstStyle/>
          <a:p>
            <a:fld id="{A65A5C87-DF58-40C8-B092-1DE63DB4547E}" type="slidenum">
              <a:rPr lang="en-US" smtClean="0"/>
              <a:t>7</a:t>
            </a:fld>
            <a:endParaRPr lang="en-US" dirty="0"/>
          </a:p>
        </p:txBody>
      </p:sp>
      <p:pic>
        <p:nvPicPr>
          <p:cNvPr id="1026" name="Picture 2">
            <a:extLst>
              <a:ext uri="{FF2B5EF4-FFF2-40B4-BE49-F238E27FC236}">
                <a16:creationId xmlns:a16="http://schemas.microsoft.com/office/drawing/2014/main" id="{115ECF3A-475D-4092-A578-6A23E990A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534" y="2174783"/>
            <a:ext cx="359092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0D7471-554E-4CD9-A876-39010D54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74782"/>
            <a:ext cx="3590925" cy="2505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420863-F863-4ED3-9CEE-9C06591574E7}"/>
              </a:ext>
            </a:extLst>
          </p:cNvPr>
          <p:cNvSpPr txBox="1"/>
          <p:nvPr/>
        </p:nvSpPr>
        <p:spPr>
          <a:xfrm>
            <a:off x="1373632" y="5521146"/>
            <a:ext cx="9652000" cy="1200329"/>
          </a:xfrm>
          <a:prstGeom prst="rect">
            <a:avLst/>
          </a:prstGeom>
          <a:noFill/>
        </p:spPr>
        <p:txBody>
          <a:bodyPr wrap="square" rtlCol="0">
            <a:spAutoFit/>
          </a:bodyPr>
          <a:lstStyle/>
          <a:p>
            <a:pPr algn="just"/>
            <a:r>
              <a:rPr lang="es-MX" dirty="0"/>
              <a:t>Supongamos que vamos a clasificar a un individuo que estudió 3 horas y durmió 6 horas, utilizando el método k-NN donde el valor de </a:t>
            </a:r>
            <a:r>
              <a:rPr lang="es-MX" b="1" i="1" dirty="0"/>
              <a:t>k=3</a:t>
            </a:r>
            <a:r>
              <a:rPr lang="es-MX" dirty="0"/>
              <a:t>. El valor a clasificar está representado con una estrella negra y los tres vecinos más cercanos están indicados con un circulo alrededor.</a:t>
            </a:r>
            <a:endParaRPr lang="es-CR" dirty="0"/>
          </a:p>
        </p:txBody>
      </p:sp>
      <p:sp>
        <p:nvSpPr>
          <p:cNvPr id="14" name="AutoShape 12" descr="$$\vec{d}_{\mathrm{Euclideana}}\left(\mathbf{a},\mathbf{b}\right) = \sqrt{\sum_{i=i}^{M} (a_i - b_i)^2}$$">
            <a:extLst>
              <a:ext uri="{FF2B5EF4-FFF2-40B4-BE49-F238E27FC236}">
                <a16:creationId xmlns:a16="http://schemas.microsoft.com/office/drawing/2014/main" id="{544C8DA8-669F-4541-BBDB-18042986D0DD}"/>
              </a:ext>
            </a:extLst>
          </p:cNvPr>
          <p:cNvSpPr>
            <a:spLocks noChangeAspect="1" noChangeArrowheads="1"/>
          </p:cNvSpPr>
          <p:nvPr/>
        </p:nvSpPr>
        <p:spPr bwMode="auto">
          <a:xfrm>
            <a:off x="8170672" y="34273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R"/>
          </a:p>
        </p:txBody>
      </p:sp>
      <p:pic>
        <p:nvPicPr>
          <p:cNvPr id="16" name="Picture 15">
            <a:extLst>
              <a:ext uri="{FF2B5EF4-FFF2-40B4-BE49-F238E27FC236}">
                <a16:creationId xmlns:a16="http://schemas.microsoft.com/office/drawing/2014/main" id="{B0F68C6E-042B-4960-926A-64AD4CFED186}"/>
              </a:ext>
            </a:extLst>
          </p:cNvPr>
          <p:cNvPicPr>
            <a:picLocks noChangeAspect="1"/>
          </p:cNvPicPr>
          <p:nvPr/>
        </p:nvPicPr>
        <p:blipFill>
          <a:blip r:embed="rId4"/>
          <a:stretch>
            <a:fillRect/>
          </a:stretch>
        </p:blipFill>
        <p:spPr>
          <a:xfrm>
            <a:off x="4644617" y="4830330"/>
            <a:ext cx="2533650" cy="504825"/>
          </a:xfrm>
          <a:prstGeom prst="rect">
            <a:avLst/>
          </a:prstGeom>
        </p:spPr>
      </p:pic>
    </p:spTree>
    <p:extLst>
      <p:ext uri="{BB962C8B-B14F-4D97-AF65-F5344CB8AC3E}">
        <p14:creationId xmlns:p14="http://schemas.microsoft.com/office/powerpoint/2010/main" val="201026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ABC6-B61E-4631-9CCF-F8DE79CFACC1}"/>
              </a:ext>
            </a:extLst>
          </p:cNvPr>
          <p:cNvSpPr>
            <a:spLocks noGrp="1"/>
          </p:cNvSpPr>
          <p:nvPr>
            <p:ph type="title"/>
          </p:nvPr>
        </p:nvSpPr>
        <p:spPr/>
        <p:txBody>
          <a:bodyPr/>
          <a:lstStyle/>
          <a:p>
            <a:r>
              <a:rPr lang="es-CR" dirty="0"/>
              <a:t>Algoritmo: </a:t>
            </a:r>
            <a:r>
              <a:rPr lang="es-CR" dirty="0">
                <a:solidFill>
                  <a:srgbClr val="FF0000"/>
                </a:solidFill>
              </a:rPr>
              <a:t>K</a:t>
            </a:r>
            <a:r>
              <a:rPr lang="es-CR" dirty="0"/>
              <a:t>-</a:t>
            </a:r>
            <a:r>
              <a:rPr lang="es-CR" dirty="0" err="1"/>
              <a:t>Means</a:t>
            </a:r>
            <a:r>
              <a:rPr lang="es-CR" dirty="0"/>
              <a:t> (no supervisado)</a:t>
            </a:r>
          </a:p>
        </p:txBody>
      </p:sp>
      <p:sp>
        <p:nvSpPr>
          <p:cNvPr id="6" name="Slide Number Placeholder 5">
            <a:extLst>
              <a:ext uri="{FF2B5EF4-FFF2-40B4-BE49-F238E27FC236}">
                <a16:creationId xmlns:a16="http://schemas.microsoft.com/office/drawing/2014/main" id="{09DF9FDF-1DF1-44E8-B4AC-98C132DD0ED3}"/>
              </a:ext>
            </a:extLst>
          </p:cNvPr>
          <p:cNvSpPr>
            <a:spLocks noGrp="1"/>
          </p:cNvSpPr>
          <p:nvPr>
            <p:ph type="sldNum" sz="quarter" idx="12"/>
          </p:nvPr>
        </p:nvSpPr>
        <p:spPr/>
        <p:txBody>
          <a:bodyPr/>
          <a:lstStyle/>
          <a:p>
            <a:fld id="{A65A5C87-DF58-40C8-B092-1DE63DB4547E}" type="slidenum">
              <a:rPr lang="en-US" smtClean="0"/>
              <a:t>8</a:t>
            </a:fld>
            <a:endParaRPr lang="en-US" dirty="0"/>
          </a:p>
        </p:txBody>
      </p:sp>
      <p:pic>
        <p:nvPicPr>
          <p:cNvPr id="2050" name="Picture 2">
            <a:extLst>
              <a:ext uri="{FF2B5EF4-FFF2-40B4-BE49-F238E27FC236}">
                <a16:creationId xmlns:a16="http://schemas.microsoft.com/office/drawing/2014/main" id="{489F4DDC-709E-403F-99E4-A3D1D1437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38" y="2164010"/>
            <a:ext cx="3141995" cy="210598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51EC91-AE66-4A2B-B420-7FFDD6008560}"/>
              </a:ext>
            </a:extLst>
          </p:cNvPr>
          <p:cNvSpPr txBox="1"/>
          <p:nvPr/>
        </p:nvSpPr>
        <p:spPr>
          <a:xfrm>
            <a:off x="4695906" y="2365317"/>
            <a:ext cx="2658547" cy="646331"/>
          </a:xfrm>
          <a:prstGeom prst="rect">
            <a:avLst/>
          </a:prstGeom>
          <a:noFill/>
        </p:spPr>
        <p:txBody>
          <a:bodyPr wrap="square" rtlCol="0">
            <a:spAutoFit/>
          </a:bodyPr>
          <a:lstStyle/>
          <a:p>
            <a:pPr algn="ctr"/>
            <a:r>
              <a:rPr lang="es-CR" dirty="0"/>
              <a:t>Centroides</a:t>
            </a:r>
          </a:p>
          <a:p>
            <a:pPr algn="ctr"/>
            <a:r>
              <a:rPr lang="es-CR" dirty="0"/>
              <a:t>{1: [</a:t>
            </a:r>
            <a:r>
              <a:rPr lang="es-CR" dirty="0">
                <a:solidFill>
                  <a:srgbClr val="00B050"/>
                </a:solidFill>
              </a:rPr>
              <a:t>0, -2</a:t>
            </a:r>
            <a:r>
              <a:rPr lang="es-CR" dirty="0"/>
              <a:t>], 2: [</a:t>
            </a:r>
            <a:r>
              <a:rPr lang="es-CR" dirty="0">
                <a:solidFill>
                  <a:srgbClr val="0070C0"/>
                </a:solidFill>
              </a:rPr>
              <a:t>0, 0</a:t>
            </a:r>
            <a:r>
              <a:rPr lang="es-CR" dirty="0"/>
              <a:t>]}</a:t>
            </a:r>
          </a:p>
        </p:txBody>
      </p:sp>
      <p:pic>
        <p:nvPicPr>
          <p:cNvPr id="2054" name="Picture 6">
            <a:extLst>
              <a:ext uri="{FF2B5EF4-FFF2-40B4-BE49-F238E27FC236}">
                <a16:creationId xmlns:a16="http://schemas.microsoft.com/office/drawing/2014/main" id="{520FD2DD-9BB2-4B0B-BE3C-EBEBC6B69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9971" y="2081645"/>
            <a:ext cx="3141995" cy="2105986"/>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C8D5DA54-B414-4B3C-9DAF-B462B5A9139D}"/>
              </a:ext>
            </a:extLst>
          </p:cNvPr>
          <p:cNvSpPr/>
          <p:nvPr/>
        </p:nvSpPr>
        <p:spPr>
          <a:xfrm>
            <a:off x="4083496" y="2699713"/>
            <a:ext cx="429302" cy="25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5" name="Arrow: Right 14">
            <a:extLst>
              <a:ext uri="{FF2B5EF4-FFF2-40B4-BE49-F238E27FC236}">
                <a16:creationId xmlns:a16="http://schemas.microsoft.com/office/drawing/2014/main" id="{7B842AD6-6288-44A3-9043-017BC0E24D5E}"/>
              </a:ext>
            </a:extLst>
          </p:cNvPr>
          <p:cNvSpPr/>
          <p:nvPr/>
        </p:nvSpPr>
        <p:spPr>
          <a:xfrm>
            <a:off x="7399808" y="2699713"/>
            <a:ext cx="429302" cy="25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2056" name="Picture 8">
            <a:extLst>
              <a:ext uri="{FF2B5EF4-FFF2-40B4-BE49-F238E27FC236}">
                <a16:creationId xmlns:a16="http://schemas.microsoft.com/office/drawing/2014/main" id="{4354698E-F9D4-410A-889F-E6C4B2752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25" y="4615489"/>
            <a:ext cx="2951571" cy="210598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029EB05B-0A43-4E19-AE45-96EDF0C3BF7B}"/>
              </a:ext>
            </a:extLst>
          </p:cNvPr>
          <p:cNvSpPr/>
          <p:nvPr/>
        </p:nvSpPr>
        <p:spPr>
          <a:xfrm rot="5400000">
            <a:off x="9581179" y="4208964"/>
            <a:ext cx="429302" cy="25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2058" name="Picture 10">
            <a:extLst>
              <a:ext uri="{FF2B5EF4-FFF2-40B4-BE49-F238E27FC236}">
                <a16:creationId xmlns:a16="http://schemas.microsoft.com/office/drawing/2014/main" id="{C4269A95-BF22-452E-9D40-24B2E5DE2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325" y="4727186"/>
            <a:ext cx="2952578" cy="1979025"/>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B14040D5-3412-4BF2-839A-101CE1A7F64E}"/>
              </a:ext>
            </a:extLst>
          </p:cNvPr>
          <p:cNvSpPr/>
          <p:nvPr/>
        </p:nvSpPr>
        <p:spPr>
          <a:xfrm rot="10800000">
            <a:off x="7662863" y="5590863"/>
            <a:ext cx="429302" cy="25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cxnSp>
        <p:nvCxnSpPr>
          <p:cNvPr id="14" name="Straight Arrow Connector 13">
            <a:extLst>
              <a:ext uri="{FF2B5EF4-FFF2-40B4-BE49-F238E27FC236}">
                <a16:creationId xmlns:a16="http://schemas.microsoft.com/office/drawing/2014/main" id="{ABD98959-E97B-4919-AC26-F05CA38A648C}"/>
              </a:ext>
            </a:extLst>
          </p:cNvPr>
          <p:cNvCxnSpPr/>
          <p:nvPr/>
        </p:nvCxnSpPr>
        <p:spPr>
          <a:xfrm flipH="1" flipV="1">
            <a:off x="5385732" y="6309360"/>
            <a:ext cx="352338" cy="124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EFEC68-28E8-4712-ABFB-567C168D42FE}"/>
              </a:ext>
            </a:extLst>
          </p:cNvPr>
          <p:cNvCxnSpPr/>
          <p:nvPr/>
        </p:nvCxnSpPr>
        <p:spPr>
          <a:xfrm flipV="1">
            <a:off x="5796793" y="5486400"/>
            <a:ext cx="402839" cy="23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1D3049B-2579-41FE-B6A8-B02487904217}"/>
              </a:ext>
            </a:extLst>
          </p:cNvPr>
          <p:cNvSpPr txBox="1"/>
          <p:nvPr/>
        </p:nvSpPr>
        <p:spPr>
          <a:xfrm>
            <a:off x="4003262" y="4122227"/>
            <a:ext cx="3886703" cy="646331"/>
          </a:xfrm>
          <a:prstGeom prst="rect">
            <a:avLst/>
          </a:prstGeom>
          <a:noFill/>
        </p:spPr>
        <p:txBody>
          <a:bodyPr wrap="square">
            <a:spAutoFit/>
          </a:bodyPr>
          <a:lstStyle/>
          <a:p>
            <a:pPr algn="ctr"/>
            <a:r>
              <a:rPr lang="es-CR" dirty="0"/>
              <a:t>Se mueven los Centroides</a:t>
            </a:r>
          </a:p>
          <a:p>
            <a:pPr algn="ctr"/>
            <a:r>
              <a:rPr lang="es-CR" dirty="0"/>
              <a:t>Hacia la nueva media</a:t>
            </a:r>
          </a:p>
        </p:txBody>
      </p:sp>
      <p:pic>
        <p:nvPicPr>
          <p:cNvPr id="2060" name="Picture 12">
            <a:extLst>
              <a:ext uri="{FF2B5EF4-FFF2-40B4-BE49-F238E27FC236}">
                <a16:creationId xmlns:a16="http://schemas.microsoft.com/office/drawing/2014/main" id="{B8A06D96-F3FE-4855-8160-C947B8C260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242" y="4480149"/>
            <a:ext cx="3119860" cy="2226062"/>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A4D6262B-B6C4-4F04-9AFF-B01D9032456E}"/>
              </a:ext>
            </a:extLst>
          </p:cNvPr>
          <p:cNvSpPr/>
          <p:nvPr/>
        </p:nvSpPr>
        <p:spPr>
          <a:xfrm rot="10800000">
            <a:off x="3921043" y="5531493"/>
            <a:ext cx="429302" cy="251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pic>
        <p:nvPicPr>
          <p:cNvPr id="28" name="Picture 27">
            <a:extLst>
              <a:ext uri="{FF2B5EF4-FFF2-40B4-BE49-F238E27FC236}">
                <a16:creationId xmlns:a16="http://schemas.microsoft.com/office/drawing/2014/main" id="{751E255B-E5EE-4004-AC57-38F6E56C682E}"/>
              </a:ext>
            </a:extLst>
          </p:cNvPr>
          <p:cNvPicPr>
            <a:picLocks noChangeAspect="1"/>
          </p:cNvPicPr>
          <p:nvPr/>
        </p:nvPicPr>
        <p:blipFill>
          <a:blip r:embed="rId7"/>
          <a:stretch>
            <a:fillRect/>
          </a:stretch>
        </p:blipFill>
        <p:spPr>
          <a:xfrm>
            <a:off x="4770004" y="3588073"/>
            <a:ext cx="2533650" cy="504825"/>
          </a:xfrm>
          <a:prstGeom prst="rect">
            <a:avLst/>
          </a:prstGeom>
        </p:spPr>
      </p:pic>
    </p:spTree>
    <p:extLst>
      <p:ext uri="{BB962C8B-B14F-4D97-AF65-F5344CB8AC3E}">
        <p14:creationId xmlns:p14="http://schemas.microsoft.com/office/powerpoint/2010/main" val="246889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A6E78-13C3-4153-87D3-F446C3B1363B}"/>
              </a:ext>
            </a:extLst>
          </p:cNvPr>
          <p:cNvSpPr>
            <a:spLocks noGrp="1"/>
          </p:cNvSpPr>
          <p:nvPr>
            <p:ph type="title"/>
          </p:nvPr>
        </p:nvSpPr>
        <p:spPr/>
        <p:txBody>
          <a:bodyPr/>
          <a:lstStyle/>
          <a:p>
            <a:r>
              <a:rPr lang="es-CR" dirty="0"/>
              <a:t>Algoritmo: PCA (No supervisado)</a:t>
            </a:r>
          </a:p>
        </p:txBody>
      </p:sp>
      <p:sp>
        <p:nvSpPr>
          <p:cNvPr id="6" name="Slide Number Placeholder 5">
            <a:extLst>
              <a:ext uri="{FF2B5EF4-FFF2-40B4-BE49-F238E27FC236}">
                <a16:creationId xmlns:a16="http://schemas.microsoft.com/office/drawing/2014/main" id="{45D42E1A-8B1C-4A70-8D1E-5D4E46DB1202}"/>
              </a:ext>
            </a:extLst>
          </p:cNvPr>
          <p:cNvSpPr>
            <a:spLocks noGrp="1"/>
          </p:cNvSpPr>
          <p:nvPr>
            <p:ph type="sldNum" sz="quarter" idx="12"/>
          </p:nvPr>
        </p:nvSpPr>
        <p:spPr/>
        <p:txBody>
          <a:bodyPr/>
          <a:lstStyle/>
          <a:p>
            <a:fld id="{A65A5C87-DF58-40C8-B092-1DE63DB4547E}" type="slidenum">
              <a:rPr lang="en-US" smtClean="0"/>
              <a:t>9</a:t>
            </a:fld>
            <a:endParaRPr lang="en-US" dirty="0"/>
          </a:p>
        </p:txBody>
      </p:sp>
      <p:cxnSp>
        <p:nvCxnSpPr>
          <p:cNvPr id="18" name="Straight Connector 17">
            <a:extLst>
              <a:ext uri="{FF2B5EF4-FFF2-40B4-BE49-F238E27FC236}">
                <a16:creationId xmlns:a16="http://schemas.microsoft.com/office/drawing/2014/main" id="{FB22BA87-25E3-4D00-9201-86F3CE6DD64D}"/>
              </a:ext>
            </a:extLst>
          </p:cNvPr>
          <p:cNvCxnSpPr/>
          <p:nvPr/>
        </p:nvCxnSpPr>
        <p:spPr>
          <a:xfrm>
            <a:off x="5665543" y="2527383"/>
            <a:ext cx="0" cy="2927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B6DA25-04A3-4F69-AC79-43B162E33B85}"/>
              </a:ext>
            </a:extLst>
          </p:cNvPr>
          <p:cNvCxnSpPr>
            <a:cxnSpLocks/>
          </p:cNvCxnSpPr>
          <p:nvPr/>
        </p:nvCxnSpPr>
        <p:spPr>
          <a:xfrm flipH="1">
            <a:off x="4272802" y="3921354"/>
            <a:ext cx="292792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61BD0C4-743A-414C-A5F5-E546FC8BF13C}"/>
              </a:ext>
            </a:extLst>
          </p:cNvPr>
          <p:cNvSpPr/>
          <p:nvPr/>
        </p:nvSpPr>
        <p:spPr>
          <a:xfrm>
            <a:off x="6101932" y="3371881"/>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1" name="Oval 20">
            <a:extLst>
              <a:ext uri="{FF2B5EF4-FFF2-40B4-BE49-F238E27FC236}">
                <a16:creationId xmlns:a16="http://schemas.microsoft.com/office/drawing/2014/main" id="{C3D0D889-E278-4F5E-88A4-ACDB395648F8}"/>
              </a:ext>
            </a:extLst>
          </p:cNvPr>
          <p:cNvSpPr/>
          <p:nvPr/>
        </p:nvSpPr>
        <p:spPr>
          <a:xfrm>
            <a:off x="6499010" y="3673185"/>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2" name="Oval 21">
            <a:extLst>
              <a:ext uri="{FF2B5EF4-FFF2-40B4-BE49-F238E27FC236}">
                <a16:creationId xmlns:a16="http://schemas.microsoft.com/office/drawing/2014/main" id="{5FF0407A-820E-4A39-A7F4-1C525E7D5354}"/>
              </a:ext>
            </a:extLst>
          </p:cNvPr>
          <p:cNvSpPr/>
          <p:nvPr/>
        </p:nvSpPr>
        <p:spPr>
          <a:xfrm>
            <a:off x="6572954" y="3332028"/>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23" name="Oval 22">
            <a:extLst>
              <a:ext uri="{FF2B5EF4-FFF2-40B4-BE49-F238E27FC236}">
                <a16:creationId xmlns:a16="http://schemas.microsoft.com/office/drawing/2014/main" id="{DA1A4230-4197-4954-A654-1593B6E3B679}"/>
              </a:ext>
            </a:extLst>
          </p:cNvPr>
          <p:cNvSpPr/>
          <p:nvPr/>
        </p:nvSpPr>
        <p:spPr>
          <a:xfrm>
            <a:off x="4912712" y="4052087"/>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24" name="Oval 23">
            <a:extLst>
              <a:ext uri="{FF2B5EF4-FFF2-40B4-BE49-F238E27FC236}">
                <a16:creationId xmlns:a16="http://schemas.microsoft.com/office/drawing/2014/main" id="{BDF56565-9222-4CB3-896F-4C176FB88868}"/>
              </a:ext>
            </a:extLst>
          </p:cNvPr>
          <p:cNvSpPr/>
          <p:nvPr/>
        </p:nvSpPr>
        <p:spPr>
          <a:xfrm>
            <a:off x="4371452" y="4121997"/>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25" name="Oval 24">
            <a:extLst>
              <a:ext uri="{FF2B5EF4-FFF2-40B4-BE49-F238E27FC236}">
                <a16:creationId xmlns:a16="http://schemas.microsoft.com/office/drawing/2014/main" id="{03D0ED17-8E0F-42DF-B3D5-C9D1C6D3C1B1}"/>
              </a:ext>
            </a:extLst>
          </p:cNvPr>
          <p:cNvSpPr/>
          <p:nvPr/>
        </p:nvSpPr>
        <p:spPr>
          <a:xfrm>
            <a:off x="4652655" y="4493906"/>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cxnSp>
        <p:nvCxnSpPr>
          <p:cNvPr id="26" name="Straight Connector 25">
            <a:extLst>
              <a:ext uri="{FF2B5EF4-FFF2-40B4-BE49-F238E27FC236}">
                <a16:creationId xmlns:a16="http://schemas.microsoft.com/office/drawing/2014/main" id="{7B9831B0-224E-43F5-89F9-77FF0579A55B}"/>
              </a:ext>
            </a:extLst>
          </p:cNvPr>
          <p:cNvCxnSpPr>
            <a:cxnSpLocks/>
          </p:cNvCxnSpPr>
          <p:nvPr/>
        </p:nvCxnSpPr>
        <p:spPr>
          <a:xfrm flipH="1" flipV="1">
            <a:off x="4528674" y="2779054"/>
            <a:ext cx="2441196" cy="246636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5DAF976-4803-420D-9309-01DDADC9607A}"/>
              </a:ext>
            </a:extLst>
          </p:cNvPr>
          <p:cNvCxnSpPr/>
          <p:nvPr/>
        </p:nvCxnSpPr>
        <p:spPr>
          <a:xfrm>
            <a:off x="2005603" y="2499919"/>
            <a:ext cx="0" cy="2927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00AF4A-6505-4001-9DD9-9B72DBE91D00}"/>
              </a:ext>
            </a:extLst>
          </p:cNvPr>
          <p:cNvCxnSpPr>
            <a:cxnSpLocks/>
          </p:cNvCxnSpPr>
          <p:nvPr/>
        </p:nvCxnSpPr>
        <p:spPr>
          <a:xfrm flipH="1">
            <a:off x="612862" y="3893890"/>
            <a:ext cx="2927926"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F55A080-E637-47AC-868D-BC19F8E2E494}"/>
              </a:ext>
            </a:extLst>
          </p:cNvPr>
          <p:cNvSpPr/>
          <p:nvPr/>
        </p:nvSpPr>
        <p:spPr>
          <a:xfrm>
            <a:off x="2441992" y="3344417"/>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32" name="Oval 31">
            <a:extLst>
              <a:ext uri="{FF2B5EF4-FFF2-40B4-BE49-F238E27FC236}">
                <a16:creationId xmlns:a16="http://schemas.microsoft.com/office/drawing/2014/main" id="{FC620EA3-11AC-4E0E-8FAF-1EFC90DDA809}"/>
              </a:ext>
            </a:extLst>
          </p:cNvPr>
          <p:cNvSpPr/>
          <p:nvPr/>
        </p:nvSpPr>
        <p:spPr>
          <a:xfrm>
            <a:off x="2839070" y="3645721"/>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33" name="Oval 32">
            <a:extLst>
              <a:ext uri="{FF2B5EF4-FFF2-40B4-BE49-F238E27FC236}">
                <a16:creationId xmlns:a16="http://schemas.microsoft.com/office/drawing/2014/main" id="{B991AC0A-5F51-423B-8E8D-FB9287F30E00}"/>
              </a:ext>
            </a:extLst>
          </p:cNvPr>
          <p:cNvSpPr/>
          <p:nvPr/>
        </p:nvSpPr>
        <p:spPr>
          <a:xfrm>
            <a:off x="2913014" y="3304564"/>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34" name="Oval 33">
            <a:extLst>
              <a:ext uri="{FF2B5EF4-FFF2-40B4-BE49-F238E27FC236}">
                <a16:creationId xmlns:a16="http://schemas.microsoft.com/office/drawing/2014/main" id="{DFEA1ADA-8431-4F36-A6AA-C23142E2A83D}"/>
              </a:ext>
            </a:extLst>
          </p:cNvPr>
          <p:cNvSpPr/>
          <p:nvPr/>
        </p:nvSpPr>
        <p:spPr>
          <a:xfrm>
            <a:off x="1252772" y="4024623"/>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35" name="Oval 34">
            <a:extLst>
              <a:ext uri="{FF2B5EF4-FFF2-40B4-BE49-F238E27FC236}">
                <a16:creationId xmlns:a16="http://schemas.microsoft.com/office/drawing/2014/main" id="{C8DF8AE4-62FF-4D29-90AB-48BF2D97FBD8}"/>
              </a:ext>
            </a:extLst>
          </p:cNvPr>
          <p:cNvSpPr/>
          <p:nvPr/>
        </p:nvSpPr>
        <p:spPr>
          <a:xfrm>
            <a:off x="711512" y="4094533"/>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36" name="Oval 35">
            <a:extLst>
              <a:ext uri="{FF2B5EF4-FFF2-40B4-BE49-F238E27FC236}">
                <a16:creationId xmlns:a16="http://schemas.microsoft.com/office/drawing/2014/main" id="{31DF6624-3476-44E0-926F-D1F8A4948D13}"/>
              </a:ext>
            </a:extLst>
          </p:cNvPr>
          <p:cNvSpPr/>
          <p:nvPr/>
        </p:nvSpPr>
        <p:spPr>
          <a:xfrm>
            <a:off x="992715" y="4466442"/>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38" name="TextBox 37">
            <a:extLst>
              <a:ext uri="{FF2B5EF4-FFF2-40B4-BE49-F238E27FC236}">
                <a16:creationId xmlns:a16="http://schemas.microsoft.com/office/drawing/2014/main" id="{AC5866AD-7F7A-45CB-98A2-C4B3650DE952}"/>
              </a:ext>
            </a:extLst>
          </p:cNvPr>
          <p:cNvSpPr txBox="1"/>
          <p:nvPr/>
        </p:nvSpPr>
        <p:spPr>
          <a:xfrm>
            <a:off x="3970336" y="2469185"/>
            <a:ext cx="736375" cy="369332"/>
          </a:xfrm>
          <a:prstGeom prst="rect">
            <a:avLst/>
          </a:prstGeom>
          <a:noFill/>
        </p:spPr>
        <p:txBody>
          <a:bodyPr wrap="square" rtlCol="0">
            <a:spAutoFit/>
          </a:bodyPr>
          <a:lstStyle/>
          <a:p>
            <a:r>
              <a:rPr lang="es-CR" dirty="0"/>
              <a:t>PC1</a:t>
            </a:r>
          </a:p>
        </p:txBody>
      </p:sp>
      <p:sp>
        <p:nvSpPr>
          <p:cNvPr id="39" name="TextBox 38">
            <a:extLst>
              <a:ext uri="{FF2B5EF4-FFF2-40B4-BE49-F238E27FC236}">
                <a16:creationId xmlns:a16="http://schemas.microsoft.com/office/drawing/2014/main" id="{92E5B1D0-C032-40E6-BB1F-3BF6C8C63E6A}"/>
              </a:ext>
            </a:extLst>
          </p:cNvPr>
          <p:cNvSpPr txBox="1"/>
          <p:nvPr/>
        </p:nvSpPr>
        <p:spPr>
          <a:xfrm>
            <a:off x="1794032" y="2130587"/>
            <a:ext cx="479077" cy="369332"/>
          </a:xfrm>
          <a:prstGeom prst="rect">
            <a:avLst/>
          </a:prstGeom>
          <a:noFill/>
        </p:spPr>
        <p:txBody>
          <a:bodyPr wrap="square" rtlCol="0">
            <a:spAutoFit/>
          </a:bodyPr>
          <a:lstStyle/>
          <a:p>
            <a:r>
              <a:rPr lang="es-CR" dirty="0"/>
              <a:t>x1</a:t>
            </a:r>
          </a:p>
        </p:txBody>
      </p:sp>
      <p:sp>
        <p:nvSpPr>
          <p:cNvPr id="40" name="TextBox 39">
            <a:extLst>
              <a:ext uri="{FF2B5EF4-FFF2-40B4-BE49-F238E27FC236}">
                <a16:creationId xmlns:a16="http://schemas.microsoft.com/office/drawing/2014/main" id="{46A9EEC1-4F5F-4C7C-AB91-2E0BD0425745}"/>
              </a:ext>
            </a:extLst>
          </p:cNvPr>
          <p:cNvSpPr txBox="1"/>
          <p:nvPr/>
        </p:nvSpPr>
        <p:spPr>
          <a:xfrm>
            <a:off x="106762" y="3655291"/>
            <a:ext cx="479077" cy="369332"/>
          </a:xfrm>
          <a:prstGeom prst="rect">
            <a:avLst/>
          </a:prstGeom>
          <a:noFill/>
        </p:spPr>
        <p:txBody>
          <a:bodyPr wrap="square" rtlCol="0">
            <a:spAutoFit/>
          </a:bodyPr>
          <a:lstStyle/>
          <a:p>
            <a:r>
              <a:rPr lang="es-CR" dirty="0"/>
              <a:t>x2</a:t>
            </a:r>
          </a:p>
        </p:txBody>
      </p:sp>
      <p:sp>
        <p:nvSpPr>
          <p:cNvPr id="41" name="TextBox 40">
            <a:extLst>
              <a:ext uri="{FF2B5EF4-FFF2-40B4-BE49-F238E27FC236}">
                <a16:creationId xmlns:a16="http://schemas.microsoft.com/office/drawing/2014/main" id="{4BECA793-7B27-4F69-89CE-CC7A4BE44F84}"/>
              </a:ext>
            </a:extLst>
          </p:cNvPr>
          <p:cNvSpPr txBox="1"/>
          <p:nvPr/>
        </p:nvSpPr>
        <p:spPr>
          <a:xfrm>
            <a:off x="5426004" y="2099221"/>
            <a:ext cx="479077" cy="369332"/>
          </a:xfrm>
          <a:prstGeom prst="rect">
            <a:avLst/>
          </a:prstGeom>
          <a:noFill/>
        </p:spPr>
        <p:txBody>
          <a:bodyPr wrap="square" rtlCol="0">
            <a:spAutoFit/>
          </a:bodyPr>
          <a:lstStyle/>
          <a:p>
            <a:r>
              <a:rPr lang="es-CR" dirty="0"/>
              <a:t>x1</a:t>
            </a:r>
          </a:p>
        </p:txBody>
      </p:sp>
      <p:sp>
        <p:nvSpPr>
          <p:cNvPr id="42" name="TextBox 41">
            <a:extLst>
              <a:ext uri="{FF2B5EF4-FFF2-40B4-BE49-F238E27FC236}">
                <a16:creationId xmlns:a16="http://schemas.microsoft.com/office/drawing/2014/main" id="{BA4D8BDB-4058-4501-A2BC-B33D191F03E4}"/>
              </a:ext>
            </a:extLst>
          </p:cNvPr>
          <p:cNvSpPr txBox="1"/>
          <p:nvPr/>
        </p:nvSpPr>
        <p:spPr>
          <a:xfrm>
            <a:off x="3933689" y="3736688"/>
            <a:ext cx="479077" cy="369332"/>
          </a:xfrm>
          <a:prstGeom prst="rect">
            <a:avLst/>
          </a:prstGeom>
          <a:noFill/>
        </p:spPr>
        <p:txBody>
          <a:bodyPr wrap="square" rtlCol="0">
            <a:spAutoFit/>
          </a:bodyPr>
          <a:lstStyle/>
          <a:p>
            <a:r>
              <a:rPr lang="es-CR" dirty="0"/>
              <a:t>x2</a:t>
            </a:r>
          </a:p>
        </p:txBody>
      </p:sp>
      <p:cxnSp>
        <p:nvCxnSpPr>
          <p:cNvPr id="44" name="Straight Arrow Connector 43">
            <a:extLst>
              <a:ext uri="{FF2B5EF4-FFF2-40B4-BE49-F238E27FC236}">
                <a16:creationId xmlns:a16="http://schemas.microsoft.com/office/drawing/2014/main" id="{BD7D9CA7-6BF6-41D6-A3BD-97774508CF63}"/>
              </a:ext>
            </a:extLst>
          </p:cNvPr>
          <p:cNvCxnSpPr>
            <a:stCxn id="23" idx="7"/>
          </p:cNvCxnSpPr>
          <p:nvPr/>
        </p:nvCxnSpPr>
        <p:spPr>
          <a:xfrm flipV="1">
            <a:off x="5070240" y="3736688"/>
            <a:ext cx="355764" cy="34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6AF4C4-C3AD-4FDD-8587-C93FE0135875}"/>
              </a:ext>
            </a:extLst>
          </p:cNvPr>
          <p:cNvCxnSpPr>
            <a:cxnSpLocks/>
          </p:cNvCxnSpPr>
          <p:nvPr/>
        </p:nvCxnSpPr>
        <p:spPr>
          <a:xfrm flipV="1">
            <a:off x="4519021" y="3480732"/>
            <a:ext cx="673854" cy="65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A433F8-F2B2-484F-9B42-DB9E6954491B}"/>
              </a:ext>
            </a:extLst>
          </p:cNvPr>
          <p:cNvCxnSpPr>
            <a:cxnSpLocks/>
          </p:cNvCxnSpPr>
          <p:nvPr/>
        </p:nvCxnSpPr>
        <p:spPr>
          <a:xfrm flipV="1">
            <a:off x="4798080" y="3838769"/>
            <a:ext cx="710031" cy="69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1E0E4-55D7-4582-9036-788C5DF523A3}"/>
              </a:ext>
            </a:extLst>
          </p:cNvPr>
          <p:cNvCxnSpPr>
            <a:cxnSpLocks/>
            <a:stCxn id="20" idx="3"/>
          </p:cNvCxnSpPr>
          <p:nvPr/>
        </p:nvCxnSpPr>
        <p:spPr>
          <a:xfrm flipH="1">
            <a:off x="5692991" y="3522250"/>
            <a:ext cx="435969" cy="385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F3570E-C1F6-41D8-8607-28FEA3E76F62}"/>
              </a:ext>
            </a:extLst>
          </p:cNvPr>
          <p:cNvCxnSpPr>
            <a:cxnSpLocks/>
            <a:stCxn id="22" idx="3"/>
          </p:cNvCxnSpPr>
          <p:nvPr/>
        </p:nvCxnSpPr>
        <p:spPr>
          <a:xfrm flipH="1">
            <a:off x="5867094" y="3482397"/>
            <a:ext cx="732888" cy="61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FD4C417-8D78-4038-98FD-82455AF9902F}"/>
              </a:ext>
            </a:extLst>
          </p:cNvPr>
          <p:cNvCxnSpPr>
            <a:cxnSpLocks/>
            <a:stCxn id="21" idx="3"/>
          </p:cNvCxnSpPr>
          <p:nvPr/>
        </p:nvCxnSpPr>
        <p:spPr>
          <a:xfrm flipH="1">
            <a:off x="6019494" y="3823554"/>
            <a:ext cx="506544" cy="42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CE8C1C25-E59E-4EC6-B55B-B9009C08EECA}"/>
              </a:ext>
            </a:extLst>
          </p:cNvPr>
          <p:cNvGrpSpPr/>
          <p:nvPr/>
        </p:nvGrpSpPr>
        <p:grpSpPr>
          <a:xfrm rot="18987647">
            <a:off x="8219081" y="2357687"/>
            <a:ext cx="3267039" cy="3355920"/>
            <a:chOff x="8219081" y="2357687"/>
            <a:chExt cx="3267039" cy="3355920"/>
          </a:xfrm>
        </p:grpSpPr>
        <p:cxnSp>
          <p:nvCxnSpPr>
            <p:cNvPr id="57" name="Straight Connector 56">
              <a:extLst>
                <a:ext uri="{FF2B5EF4-FFF2-40B4-BE49-F238E27FC236}">
                  <a16:creationId xmlns:a16="http://schemas.microsoft.com/office/drawing/2014/main" id="{408BDC89-BD8C-47AB-9695-C0220A1B1AC4}"/>
                </a:ext>
              </a:extLst>
            </p:cNvPr>
            <p:cNvCxnSpPr>
              <a:cxnSpLocks/>
            </p:cNvCxnSpPr>
            <p:nvPr/>
          </p:nvCxnSpPr>
          <p:spPr>
            <a:xfrm>
              <a:off x="9950935" y="2785849"/>
              <a:ext cx="0" cy="2927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703960-0CD3-4DA4-AF93-A7B61F076347}"/>
                </a:ext>
              </a:extLst>
            </p:cNvPr>
            <p:cNvCxnSpPr>
              <a:cxnSpLocks/>
            </p:cNvCxnSpPr>
            <p:nvPr/>
          </p:nvCxnSpPr>
          <p:spPr>
            <a:xfrm flipH="1">
              <a:off x="8558194" y="4179820"/>
              <a:ext cx="2927926"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41A44FE3-9883-4B05-8D5A-2A04376FB64B}"/>
                </a:ext>
              </a:extLst>
            </p:cNvPr>
            <p:cNvSpPr/>
            <p:nvPr/>
          </p:nvSpPr>
          <p:spPr>
            <a:xfrm>
              <a:off x="10387324" y="3630347"/>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0" name="Oval 59">
              <a:extLst>
                <a:ext uri="{FF2B5EF4-FFF2-40B4-BE49-F238E27FC236}">
                  <a16:creationId xmlns:a16="http://schemas.microsoft.com/office/drawing/2014/main" id="{81461B91-AB36-4199-8C16-0F6F69F3619D}"/>
                </a:ext>
              </a:extLst>
            </p:cNvPr>
            <p:cNvSpPr/>
            <p:nvPr/>
          </p:nvSpPr>
          <p:spPr>
            <a:xfrm>
              <a:off x="10784402" y="3931651"/>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1" name="Oval 60">
              <a:extLst>
                <a:ext uri="{FF2B5EF4-FFF2-40B4-BE49-F238E27FC236}">
                  <a16:creationId xmlns:a16="http://schemas.microsoft.com/office/drawing/2014/main" id="{AB439461-FF55-472C-B5A5-5CEE9E860AE7}"/>
                </a:ext>
              </a:extLst>
            </p:cNvPr>
            <p:cNvSpPr/>
            <p:nvPr/>
          </p:nvSpPr>
          <p:spPr>
            <a:xfrm>
              <a:off x="10858346" y="3590494"/>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62" name="Oval 61">
              <a:extLst>
                <a:ext uri="{FF2B5EF4-FFF2-40B4-BE49-F238E27FC236}">
                  <a16:creationId xmlns:a16="http://schemas.microsoft.com/office/drawing/2014/main" id="{C6FA73C8-A3D1-4DF6-AD42-EAAEDB766F2A}"/>
                </a:ext>
              </a:extLst>
            </p:cNvPr>
            <p:cNvSpPr/>
            <p:nvPr/>
          </p:nvSpPr>
          <p:spPr>
            <a:xfrm>
              <a:off x="9198104" y="4310553"/>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63" name="Oval 62">
              <a:extLst>
                <a:ext uri="{FF2B5EF4-FFF2-40B4-BE49-F238E27FC236}">
                  <a16:creationId xmlns:a16="http://schemas.microsoft.com/office/drawing/2014/main" id="{C721D1C3-3B52-4F7E-A1DC-EEAF731C04C0}"/>
                </a:ext>
              </a:extLst>
            </p:cNvPr>
            <p:cNvSpPr/>
            <p:nvPr/>
          </p:nvSpPr>
          <p:spPr>
            <a:xfrm>
              <a:off x="8656844" y="4380463"/>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64" name="Oval 63">
              <a:extLst>
                <a:ext uri="{FF2B5EF4-FFF2-40B4-BE49-F238E27FC236}">
                  <a16:creationId xmlns:a16="http://schemas.microsoft.com/office/drawing/2014/main" id="{FBC64F11-1B6C-429A-B84F-CD4CE679B780}"/>
                </a:ext>
              </a:extLst>
            </p:cNvPr>
            <p:cNvSpPr/>
            <p:nvPr/>
          </p:nvSpPr>
          <p:spPr>
            <a:xfrm>
              <a:off x="8938047" y="4752372"/>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cxnSp>
          <p:nvCxnSpPr>
            <p:cNvPr id="65" name="Straight Connector 64">
              <a:extLst>
                <a:ext uri="{FF2B5EF4-FFF2-40B4-BE49-F238E27FC236}">
                  <a16:creationId xmlns:a16="http://schemas.microsoft.com/office/drawing/2014/main" id="{CF49DCEC-AFB3-4A1E-812C-816BC81FE6AB}"/>
                </a:ext>
              </a:extLst>
            </p:cNvPr>
            <p:cNvCxnSpPr>
              <a:cxnSpLocks/>
            </p:cNvCxnSpPr>
            <p:nvPr/>
          </p:nvCxnSpPr>
          <p:spPr>
            <a:xfrm flipH="1" flipV="1">
              <a:off x="8814066" y="3037520"/>
              <a:ext cx="2441196" cy="2466362"/>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66" name="TextBox 65">
              <a:extLst>
                <a:ext uri="{FF2B5EF4-FFF2-40B4-BE49-F238E27FC236}">
                  <a16:creationId xmlns:a16="http://schemas.microsoft.com/office/drawing/2014/main" id="{7D3FDEE4-9BAC-4F16-9D61-81B9D4B55C4F}"/>
                </a:ext>
              </a:extLst>
            </p:cNvPr>
            <p:cNvSpPr txBox="1"/>
            <p:nvPr/>
          </p:nvSpPr>
          <p:spPr>
            <a:xfrm rot="2612353">
              <a:off x="8291182" y="2692092"/>
              <a:ext cx="736375" cy="369332"/>
            </a:xfrm>
            <a:prstGeom prst="rect">
              <a:avLst/>
            </a:prstGeom>
            <a:noFill/>
          </p:spPr>
          <p:txBody>
            <a:bodyPr wrap="square" rtlCol="0">
              <a:spAutoFit/>
            </a:bodyPr>
            <a:lstStyle/>
            <a:p>
              <a:r>
                <a:rPr lang="es-CR" dirty="0"/>
                <a:t>PC1</a:t>
              </a:r>
            </a:p>
          </p:txBody>
        </p:sp>
        <p:sp>
          <p:nvSpPr>
            <p:cNvPr id="67" name="TextBox 66">
              <a:extLst>
                <a:ext uri="{FF2B5EF4-FFF2-40B4-BE49-F238E27FC236}">
                  <a16:creationId xmlns:a16="http://schemas.microsoft.com/office/drawing/2014/main" id="{5DD6A070-DE44-4A76-A6CC-277BBAA6620D}"/>
                </a:ext>
              </a:extLst>
            </p:cNvPr>
            <p:cNvSpPr txBox="1"/>
            <p:nvPr/>
          </p:nvSpPr>
          <p:spPr>
            <a:xfrm>
              <a:off x="9711396" y="2357687"/>
              <a:ext cx="479077" cy="369332"/>
            </a:xfrm>
            <a:prstGeom prst="rect">
              <a:avLst/>
            </a:prstGeom>
            <a:noFill/>
          </p:spPr>
          <p:txBody>
            <a:bodyPr wrap="square" rtlCol="0">
              <a:spAutoFit/>
            </a:bodyPr>
            <a:lstStyle/>
            <a:p>
              <a:r>
                <a:rPr lang="es-CR" dirty="0"/>
                <a:t>x1</a:t>
              </a:r>
            </a:p>
          </p:txBody>
        </p:sp>
        <p:sp>
          <p:nvSpPr>
            <p:cNvPr id="68" name="TextBox 67">
              <a:extLst>
                <a:ext uri="{FF2B5EF4-FFF2-40B4-BE49-F238E27FC236}">
                  <a16:creationId xmlns:a16="http://schemas.microsoft.com/office/drawing/2014/main" id="{BB96E14B-4C3A-4230-9165-9843B5D53317}"/>
                </a:ext>
              </a:extLst>
            </p:cNvPr>
            <p:cNvSpPr txBox="1"/>
            <p:nvPr/>
          </p:nvSpPr>
          <p:spPr>
            <a:xfrm>
              <a:off x="8219081" y="3995154"/>
              <a:ext cx="479077" cy="369332"/>
            </a:xfrm>
            <a:prstGeom prst="rect">
              <a:avLst/>
            </a:prstGeom>
            <a:noFill/>
          </p:spPr>
          <p:txBody>
            <a:bodyPr wrap="square" rtlCol="0">
              <a:spAutoFit/>
            </a:bodyPr>
            <a:lstStyle/>
            <a:p>
              <a:r>
                <a:rPr lang="es-CR" dirty="0"/>
                <a:t>x2</a:t>
              </a:r>
            </a:p>
          </p:txBody>
        </p:sp>
        <p:cxnSp>
          <p:nvCxnSpPr>
            <p:cNvPr id="69" name="Straight Arrow Connector 68">
              <a:extLst>
                <a:ext uri="{FF2B5EF4-FFF2-40B4-BE49-F238E27FC236}">
                  <a16:creationId xmlns:a16="http://schemas.microsoft.com/office/drawing/2014/main" id="{61274FB3-7D25-462B-9E88-85B7964983A6}"/>
                </a:ext>
              </a:extLst>
            </p:cNvPr>
            <p:cNvCxnSpPr>
              <a:cxnSpLocks/>
              <a:stCxn id="62" idx="7"/>
            </p:cNvCxnSpPr>
            <p:nvPr/>
          </p:nvCxnSpPr>
          <p:spPr>
            <a:xfrm flipV="1">
              <a:off x="9355632" y="3995154"/>
              <a:ext cx="355764" cy="341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AB56E8-10D3-4C17-9758-F8C6128810D8}"/>
                </a:ext>
              </a:extLst>
            </p:cNvPr>
            <p:cNvCxnSpPr>
              <a:cxnSpLocks/>
            </p:cNvCxnSpPr>
            <p:nvPr/>
          </p:nvCxnSpPr>
          <p:spPr>
            <a:xfrm flipV="1">
              <a:off x="8804413" y="3739198"/>
              <a:ext cx="673854" cy="656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71CD50C-0B56-46FE-A60B-DF7904D63EF6}"/>
                </a:ext>
              </a:extLst>
            </p:cNvPr>
            <p:cNvCxnSpPr>
              <a:cxnSpLocks/>
            </p:cNvCxnSpPr>
            <p:nvPr/>
          </p:nvCxnSpPr>
          <p:spPr>
            <a:xfrm flipV="1">
              <a:off x="9083472" y="4097235"/>
              <a:ext cx="710031" cy="690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9445B16-A487-49BD-B827-886049521DB8}"/>
                </a:ext>
              </a:extLst>
            </p:cNvPr>
            <p:cNvCxnSpPr>
              <a:cxnSpLocks/>
              <a:stCxn id="59" idx="3"/>
            </p:cNvCxnSpPr>
            <p:nvPr/>
          </p:nvCxnSpPr>
          <p:spPr>
            <a:xfrm flipH="1">
              <a:off x="9978383" y="3780716"/>
              <a:ext cx="435969" cy="385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B4D7EA5-A255-4299-B1B5-5926B2F565E8}"/>
                </a:ext>
              </a:extLst>
            </p:cNvPr>
            <p:cNvCxnSpPr>
              <a:cxnSpLocks/>
              <a:stCxn id="61" idx="3"/>
            </p:cNvCxnSpPr>
            <p:nvPr/>
          </p:nvCxnSpPr>
          <p:spPr>
            <a:xfrm flipH="1">
              <a:off x="10152486" y="3740863"/>
              <a:ext cx="732888" cy="61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324BFA0-1E2E-4FF2-9AB4-1C640E3C4AF2}"/>
                </a:ext>
              </a:extLst>
            </p:cNvPr>
            <p:cNvCxnSpPr>
              <a:cxnSpLocks/>
              <a:stCxn id="60" idx="3"/>
            </p:cNvCxnSpPr>
            <p:nvPr/>
          </p:nvCxnSpPr>
          <p:spPr>
            <a:xfrm flipH="1">
              <a:off x="10304886" y="4082020"/>
              <a:ext cx="506544" cy="42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C557DBA8-23DA-4BC9-AA55-E36AE1DB53F2}"/>
              </a:ext>
            </a:extLst>
          </p:cNvPr>
          <p:cNvGrpSpPr/>
          <p:nvPr/>
        </p:nvGrpSpPr>
        <p:grpSpPr>
          <a:xfrm rot="18987647">
            <a:off x="6783713" y="4783218"/>
            <a:ext cx="3563577" cy="1946383"/>
            <a:chOff x="8291182" y="2692092"/>
            <a:chExt cx="3563577" cy="1946383"/>
          </a:xfrm>
        </p:grpSpPr>
        <p:cxnSp>
          <p:nvCxnSpPr>
            <p:cNvPr id="94" name="Straight Connector 93">
              <a:extLst>
                <a:ext uri="{FF2B5EF4-FFF2-40B4-BE49-F238E27FC236}">
                  <a16:creationId xmlns:a16="http://schemas.microsoft.com/office/drawing/2014/main" id="{B6995F38-5928-4028-A757-D8222E50FA0B}"/>
                </a:ext>
              </a:extLst>
            </p:cNvPr>
            <p:cNvCxnSpPr>
              <a:cxnSpLocks/>
            </p:cNvCxnSpPr>
            <p:nvPr/>
          </p:nvCxnSpPr>
          <p:spPr>
            <a:xfrm rot="2612353" flipH="1" flipV="1">
              <a:off x="8323096" y="4251840"/>
              <a:ext cx="3531663" cy="1508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88" name="Oval 87">
              <a:extLst>
                <a:ext uri="{FF2B5EF4-FFF2-40B4-BE49-F238E27FC236}">
                  <a16:creationId xmlns:a16="http://schemas.microsoft.com/office/drawing/2014/main" id="{E575E5D0-DD0B-4550-BA4F-C744B069855D}"/>
                </a:ext>
              </a:extLst>
            </p:cNvPr>
            <p:cNvSpPr/>
            <p:nvPr/>
          </p:nvSpPr>
          <p:spPr>
            <a:xfrm>
              <a:off x="9962887" y="4149619"/>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89" name="Oval 88">
              <a:extLst>
                <a:ext uri="{FF2B5EF4-FFF2-40B4-BE49-F238E27FC236}">
                  <a16:creationId xmlns:a16="http://schemas.microsoft.com/office/drawing/2014/main" id="{050A959A-14F3-4801-B82D-6A045A0E843B}"/>
                </a:ext>
              </a:extLst>
            </p:cNvPr>
            <p:cNvSpPr/>
            <p:nvPr/>
          </p:nvSpPr>
          <p:spPr>
            <a:xfrm>
              <a:off x="10286905" y="4462307"/>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0" name="Oval 89">
              <a:extLst>
                <a:ext uri="{FF2B5EF4-FFF2-40B4-BE49-F238E27FC236}">
                  <a16:creationId xmlns:a16="http://schemas.microsoft.com/office/drawing/2014/main" id="{96246106-D424-43BE-ACF2-A0DA3E86CEB0}"/>
                </a:ext>
              </a:extLst>
            </p:cNvPr>
            <p:cNvSpPr/>
            <p:nvPr/>
          </p:nvSpPr>
          <p:spPr>
            <a:xfrm>
              <a:off x="10116443" y="4285132"/>
              <a:ext cx="184556" cy="176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91" name="Oval 90">
              <a:extLst>
                <a:ext uri="{FF2B5EF4-FFF2-40B4-BE49-F238E27FC236}">
                  <a16:creationId xmlns:a16="http://schemas.microsoft.com/office/drawing/2014/main" id="{72CA5CA3-C7B7-4AFB-8C0D-FF055027104F}"/>
                </a:ext>
              </a:extLst>
            </p:cNvPr>
            <p:cNvSpPr/>
            <p:nvPr/>
          </p:nvSpPr>
          <p:spPr>
            <a:xfrm>
              <a:off x="9617402" y="3821317"/>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92" name="Oval 91">
              <a:extLst>
                <a:ext uri="{FF2B5EF4-FFF2-40B4-BE49-F238E27FC236}">
                  <a16:creationId xmlns:a16="http://schemas.microsoft.com/office/drawing/2014/main" id="{8F7B9F28-0C13-473D-9B94-10D8B44DE3B5}"/>
                </a:ext>
              </a:extLst>
            </p:cNvPr>
            <p:cNvSpPr/>
            <p:nvPr/>
          </p:nvSpPr>
          <p:spPr>
            <a:xfrm>
              <a:off x="9400937" y="3620399"/>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93" name="Oval 92">
              <a:extLst>
                <a:ext uri="{FF2B5EF4-FFF2-40B4-BE49-F238E27FC236}">
                  <a16:creationId xmlns:a16="http://schemas.microsoft.com/office/drawing/2014/main" id="{60F60E5D-8A32-4DD8-8271-4F832A2EB400}"/>
                </a:ext>
              </a:extLst>
            </p:cNvPr>
            <p:cNvSpPr/>
            <p:nvPr/>
          </p:nvSpPr>
          <p:spPr>
            <a:xfrm>
              <a:off x="9760855" y="3957636"/>
              <a:ext cx="184556" cy="1761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R"/>
            </a:p>
          </p:txBody>
        </p:sp>
        <p:sp>
          <p:nvSpPr>
            <p:cNvPr id="95" name="TextBox 94">
              <a:extLst>
                <a:ext uri="{FF2B5EF4-FFF2-40B4-BE49-F238E27FC236}">
                  <a16:creationId xmlns:a16="http://schemas.microsoft.com/office/drawing/2014/main" id="{19A10210-0613-4F25-B240-9E47585B8E27}"/>
                </a:ext>
              </a:extLst>
            </p:cNvPr>
            <p:cNvSpPr txBox="1"/>
            <p:nvPr/>
          </p:nvSpPr>
          <p:spPr>
            <a:xfrm rot="2612353">
              <a:off x="8291182" y="2692092"/>
              <a:ext cx="736375" cy="369332"/>
            </a:xfrm>
            <a:prstGeom prst="rect">
              <a:avLst/>
            </a:prstGeom>
            <a:noFill/>
          </p:spPr>
          <p:txBody>
            <a:bodyPr wrap="square" rtlCol="0">
              <a:spAutoFit/>
            </a:bodyPr>
            <a:lstStyle/>
            <a:p>
              <a:r>
                <a:rPr lang="es-CR" dirty="0"/>
                <a:t>PC1</a:t>
              </a:r>
            </a:p>
          </p:txBody>
        </p:sp>
      </p:grpSp>
      <p:sp>
        <p:nvSpPr>
          <p:cNvPr id="107" name="TextBox 106">
            <a:extLst>
              <a:ext uri="{FF2B5EF4-FFF2-40B4-BE49-F238E27FC236}">
                <a16:creationId xmlns:a16="http://schemas.microsoft.com/office/drawing/2014/main" id="{C5D65DA6-496B-44C9-838A-FA47EFE035F1}"/>
              </a:ext>
            </a:extLst>
          </p:cNvPr>
          <p:cNvSpPr txBox="1"/>
          <p:nvPr/>
        </p:nvSpPr>
        <p:spPr>
          <a:xfrm>
            <a:off x="267569" y="5628319"/>
            <a:ext cx="6094602" cy="1015663"/>
          </a:xfrm>
          <a:prstGeom prst="rect">
            <a:avLst/>
          </a:prstGeom>
          <a:noFill/>
        </p:spPr>
        <p:txBody>
          <a:bodyPr wrap="square">
            <a:spAutoFit/>
          </a:bodyPr>
          <a:lstStyle/>
          <a:p>
            <a:pPr algn="just"/>
            <a:r>
              <a:rPr lang="es-CR" sz="1200" dirty="0"/>
              <a:t>El análisis de componentes principales (PCA) es un procedimiento estadístico que utiliza una transformación ortogonal para convertir un conjunto de observaciones de variables posiblemente correlacionadas (entidades cada una de las cuales toma varios valores numéricos) en un conjunto de valores de variables linealmente no correlacionadas llamadas componentes principales.</a:t>
            </a:r>
          </a:p>
        </p:txBody>
      </p:sp>
    </p:spTree>
    <p:extLst>
      <p:ext uri="{BB962C8B-B14F-4D97-AF65-F5344CB8AC3E}">
        <p14:creationId xmlns:p14="http://schemas.microsoft.com/office/powerpoint/2010/main" val="100616070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81</TotalTime>
  <Words>566</Words>
  <Application>Microsoft Office PowerPoint</Application>
  <PresentationFormat>Widescreen</PresentationFormat>
  <Paragraphs>148</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Segoe UI</vt:lpstr>
      <vt:lpstr>AccentBoxVTI</vt:lpstr>
      <vt:lpstr>Recomendación de Productos</vt:lpstr>
      <vt:lpstr>Agenda</vt:lpstr>
      <vt:lpstr>¿Que es machine learning?</vt:lpstr>
      <vt:lpstr>PowerPoint Presentation</vt:lpstr>
      <vt:lpstr>Machine Learning Supervisado</vt:lpstr>
      <vt:lpstr>Machine Learning No-Supervisado</vt:lpstr>
      <vt:lpstr>Algoritmo: K-NN (supervisado)</vt:lpstr>
      <vt:lpstr>Algoritmo: K-Means (no supervisado)</vt:lpstr>
      <vt:lpstr>Algoritmo: PCA (No supervisado)</vt:lpstr>
      <vt:lpstr>Demo: Recomendación de Cereales</vt:lpstr>
      <vt:lpstr>Links: https://github.com/drzamoramora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Juan Zamora</dc:creator>
  <cp:lastModifiedBy>Juan Zamora</cp:lastModifiedBy>
  <cp:revision>19</cp:revision>
  <dcterms:created xsi:type="dcterms:W3CDTF">2021-06-30T03:26:20Z</dcterms:created>
  <dcterms:modified xsi:type="dcterms:W3CDTF">2021-06-30T04:48:05Z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